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x="18288000" cy="10287000"/>
  <p:notesSz cx="6858000" cy="9144000"/>
  <p:embeddedFontLst>
    <p:embeddedFont>
      <p:font typeface="Open Sans Extra Bold" charset="1" panose="020B0906030804020204"/>
      <p:regular r:id="rId50"/>
    </p:embeddedFont>
    <p:embeddedFont>
      <p:font typeface="Open Sans Bold" charset="1" panose="020B0806030504020204"/>
      <p:regular r:id="rId51"/>
    </p:embeddedFont>
    <p:embeddedFont>
      <p:font typeface="Open Sans" charset="1" panose="020B0606030504020204"/>
      <p:regular r:id="rId52"/>
    </p:embeddedFont>
    <p:embeddedFont>
      <p:font typeface="Arimo" charset="1" panose="020B0604020202020204"/>
      <p:regular r:id="rId53"/>
    </p:embeddedFont>
    <p:embeddedFont>
      <p:font typeface="Arimo Bold" charset="1" panose="020B0704020202020204"/>
      <p:regular r:id="rId54"/>
    </p:embeddedFont>
    <p:embeddedFont>
      <p:font typeface="Roboto Bold" charset="1" panose="02000000000000000000"/>
      <p:regular r:id="rId55"/>
    </p:embeddedFont>
    <p:embeddedFont>
      <p:font typeface="Roboto" charset="1" panose="0200000000000000000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 Id="rId5" Target="../media/image34.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6.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3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 Id="rId4" Target="../media/image4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 Id="rId3" Target="../media/image5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5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 Id="rId3" Target="../media/image60.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62.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 Id="rId3" Target="../media/image64.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6.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5.png" Type="http://schemas.openxmlformats.org/officeDocument/2006/relationships/image"/><Relationship Id="rId3" Target="../media/image7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7.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9.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82.svg" Type="http://schemas.openxmlformats.org/officeDocument/2006/relationships/image"/><Relationship Id="rId4" Target="../media/image83.gif"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5928714" y="-584557"/>
            <a:ext cx="15848630" cy="10871557"/>
          </a:xfrm>
          <a:custGeom>
            <a:avLst/>
            <a:gdLst/>
            <a:ahLst/>
            <a:cxnLst/>
            <a:rect r="r" b="b" t="t" l="l"/>
            <a:pathLst>
              <a:path h="10871557" w="15848630">
                <a:moveTo>
                  <a:pt x="0" y="0"/>
                </a:moveTo>
                <a:lnTo>
                  <a:pt x="15848630" y="0"/>
                </a:lnTo>
                <a:lnTo>
                  <a:pt x="15848630" y="10871557"/>
                </a:lnTo>
                <a:lnTo>
                  <a:pt x="0" y="10871557"/>
                </a:lnTo>
                <a:lnTo>
                  <a:pt x="0" y="0"/>
                </a:lnTo>
                <a:close/>
              </a:path>
            </a:pathLst>
          </a:custGeom>
          <a:blipFill>
            <a:blip r:embed="rId2"/>
            <a:stretch>
              <a:fillRect l="-2665" t="-110" r="-18877" b="0"/>
            </a:stretch>
          </a:blipFill>
        </p:spPr>
      </p:sp>
      <p:sp>
        <p:nvSpPr>
          <p:cNvPr name="TextBox 3" id="3"/>
          <p:cNvSpPr txBox="true"/>
          <p:nvPr/>
        </p:nvSpPr>
        <p:spPr>
          <a:xfrm rot="0">
            <a:off x="10240886" y="974056"/>
            <a:ext cx="7886629" cy="3877165"/>
          </a:xfrm>
          <a:prstGeom prst="rect">
            <a:avLst/>
          </a:prstGeom>
        </p:spPr>
        <p:txBody>
          <a:bodyPr anchor="t" rtlCol="false" tIns="0" lIns="0" bIns="0" rIns="0">
            <a:spAutoFit/>
          </a:bodyPr>
          <a:lstStyle/>
          <a:p>
            <a:pPr algn="ctr">
              <a:lnSpc>
                <a:spcPts val="7708"/>
              </a:lnSpc>
              <a:spcBef>
                <a:spcPct val="0"/>
              </a:spcBef>
            </a:pPr>
            <a:r>
              <a:rPr lang="en-US" sz="5506">
                <a:solidFill>
                  <a:srgbClr val="29186B"/>
                </a:solidFill>
                <a:latin typeface="Open Sans Extra Bold"/>
              </a:rPr>
              <a:t>FISCALIZAÇÃO DA REPARTIÇÃO DAS RECEITAS TRIBUTÁRIAS: ITR</a:t>
            </a:r>
          </a:p>
        </p:txBody>
      </p:sp>
      <p:sp>
        <p:nvSpPr>
          <p:cNvPr name="TextBox 4" id="4"/>
          <p:cNvSpPr txBox="true"/>
          <p:nvPr/>
        </p:nvSpPr>
        <p:spPr>
          <a:xfrm rot="0">
            <a:off x="10080401" y="6255608"/>
            <a:ext cx="8047114" cy="3469695"/>
          </a:xfrm>
          <a:prstGeom prst="rect">
            <a:avLst/>
          </a:prstGeom>
        </p:spPr>
        <p:txBody>
          <a:bodyPr anchor="t" rtlCol="false" tIns="0" lIns="0" bIns="0" rIns="0">
            <a:spAutoFit/>
          </a:bodyPr>
          <a:lstStyle/>
          <a:p>
            <a:pPr algn="just">
              <a:lnSpc>
                <a:spcPts val="4091"/>
              </a:lnSpc>
            </a:pPr>
            <a:r>
              <a:rPr lang="en-US" sz="2922">
                <a:solidFill>
                  <a:srgbClr val="000000"/>
                </a:solidFill>
                <a:latin typeface="Open Sans Bold"/>
              </a:rPr>
              <a:t>MICHELE LUANA FELTES</a:t>
            </a:r>
          </a:p>
          <a:p>
            <a:pPr algn="just">
              <a:lnSpc>
                <a:spcPts val="2971"/>
              </a:lnSpc>
            </a:pPr>
            <a:r>
              <a:rPr lang="en-US" sz="2122">
                <a:solidFill>
                  <a:srgbClr val="000000"/>
                </a:solidFill>
                <a:latin typeface="Open Sans"/>
              </a:rPr>
              <a:t>Especialista em Auditoria e Perícia, Graduada em Ciências Contábeis e graduanda em Direito, ambas pela Fundação Educacional Machado de Assis - FEMA. Auditora Fiscal da Receita Municipal do Município de Campo Novo/RS. Vencedora do Prêmio FENAFIM 2023, 1º lugar na categoria Administração Tributária, com o tema: Incremento da receita municipal mediante convênio e fiscalização do Imposto Territorial Rural - ITR.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TextBox 2" id="2"/>
          <p:cNvSpPr txBox="true"/>
          <p:nvPr/>
        </p:nvSpPr>
        <p:spPr>
          <a:xfrm rot="0">
            <a:off x="3652242" y="4064000"/>
            <a:ext cx="10983516" cy="2111374"/>
          </a:xfrm>
          <a:prstGeom prst="rect">
            <a:avLst/>
          </a:prstGeom>
        </p:spPr>
        <p:txBody>
          <a:bodyPr anchor="t" rtlCol="false" tIns="0" lIns="0" bIns="0" rIns="0">
            <a:spAutoFit/>
          </a:bodyPr>
          <a:lstStyle/>
          <a:p>
            <a:pPr algn="ctr">
              <a:lnSpc>
                <a:spcPts val="2800"/>
              </a:lnSpc>
              <a:spcBef>
                <a:spcPct val="0"/>
              </a:spcBef>
            </a:pPr>
            <a:r>
              <a:rPr lang="en-US" sz="2000">
                <a:solidFill>
                  <a:srgbClr val="F8F6E7"/>
                </a:solidFill>
                <a:latin typeface="Open Sans Extra Bold"/>
              </a:rPr>
              <a:t>reserva</a:t>
            </a:r>
          </a:p>
          <a:p>
            <a:pPr algn="ctr">
              <a:lnSpc>
                <a:spcPts val="2800"/>
              </a:lnSpc>
              <a:spcBef>
                <a:spcPct val="0"/>
              </a:spcBef>
            </a:pPr>
            <a:r>
              <a:rPr lang="en-US" sz="2000">
                <a:solidFill>
                  <a:srgbClr val="F8F6E7"/>
                </a:solidFill>
                <a:latin typeface="Open Sans Extra Bold"/>
              </a:rPr>
              <a:t>legal a área localizada no interior de uma propriedade ou posse rural, delimitada</a:t>
            </a:r>
          </a:p>
          <a:p>
            <a:pPr algn="ctr">
              <a:lnSpc>
                <a:spcPts val="2800"/>
              </a:lnSpc>
              <a:spcBef>
                <a:spcPct val="0"/>
              </a:spcBef>
            </a:pPr>
            <a:r>
              <a:rPr lang="en-US" sz="2000">
                <a:solidFill>
                  <a:srgbClr val="F8F6E7"/>
                </a:solidFill>
                <a:latin typeface="Open Sans Extra Bold"/>
              </a:rPr>
              <a:t>nos termos do art. 12 do mesmo diploma legal, com a função de assegurar o uso</a:t>
            </a:r>
          </a:p>
          <a:p>
            <a:pPr algn="ctr">
              <a:lnSpc>
                <a:spcPts val="2800"/>
              </a:lnSpc>
              <a:spcBef>
                <a:spcPct val="0"/>
              </a:spcBef>
            </a:pPr>
            <a:r>
              <a:rPr lang="en-US" sz="2000">
                <a:solidFill>
                  <a:srgbClr val="F8F6E7"/>
                </a:solidFill>
                <a:latin typeface="Open Sans Extra Bold"/>
              </a:rPr>
              <a:t>econômico de modo sustentável dos recursos naturais do imóvel rural, auxiliar a</a:t>
            </a:r>
          </a:p>
          <a:p>
            <a:pPr algn="ctr">
              <a:lnSpc>
                <a:spcPts val="2800"/>
              </a:lnSpc>
              <a:spcBef>
                <a:spcPct val="0"/>
              </a:spcBef>
            </a:pPr>
            <a:r>
              <a:rPr lang="en-US" sz="2000">
                <a:solidFill>
                  <a:srgbClr val="F8F6E7"/>
                </a:solidFill>
                <a:latin typeface="Open Sans Extra Bold"/>
              </a:rPr>
              <a:t>conservação e a reabilitação dos processos ecológicos e promover a conservação da</a:t>
            </a:r>
          </a:p>
          <a:p>
            <a:pPr algn="ctr">
              <a:lnSpc>
                <a:spcPts val="2800"/>
              </a:lnSpc>
              <a:spcBef>
                <a:spcPct val="0"/>
              </a:spcBef>
            </a:pPr>
            <a:r>
              <a:rPr lang="en-US" sz="2000">
                <a:solidFill>
                  <a:srgbClr val="F8F6E7"/>
                </a:solidFill>
                <a:latin typeface="Open Sans Extra Bold"/>
              </a:rPr>
              <a:t>biodiversidade, bem como o abrigo e a proteção de fauna silvestre e da flora nativa.</a:t>
            </a:r>
          </a:p>
        </p:txBody>
      </p:sp>
      <p:sp>
        <p:nvSpPr>
          <p:cNvPr name="TextBox 3" id="3"/>
          <p:cNvSpPr txBox="true"/>
          <p:nvPr/>
        </p:nvSpPr>
        <p:spPr>
          <a:xfrm rot="0">
            <a:off x="301223" y="304786"/>
            <a:ext cx="17566796" cy="3218180"/>
          </a:xfrm>
          <a:prstGeom prst="rect">
            <a:avLst/>
          </a:prstGeom>
        </p:spPr>
        <p:txBody>
          <a:bodyPr anchor="t" rtlCol="false" tIns="0" lIns="0" bIns="0" rIns="0">
            <a:spAutoFit/>
          </a:bodyPr>
          <a:lstStyle/>
          <a:p>
            <a:pPr algn="ctr">
              <a:lnSpc>
                <a:spcPts val="4200"/>
              </a:lnSpc>
            </a:pPr>
            <a:r>
              <a:rPr lang="en-US" sz="3000" u="sng">
                <a:solidFill>
                  <a:srgbClr val="000000"/>
                </a:solidFill>
                <a:latin typeface="Roboto Bold"/>
              </a:rPr>
              <a:t>RESERVA LEGAL</a:t>
            </a:r>
          </a:p>
          <a:p>
            <a:pPr algn="ctr">
              <a:lnSpc>
                <a:spcPts val="4060"/>
              </a:lnSpc>
            </a:pPr>
          </a:p>
          <a:p>
            <a:pPr algn="just">
              <a:lnSpc>
                <a:spcPts val="4340"/>
              </a:lnSpc>
              <a:spcBef>
                <a:spcPct val="0"/>
              </a:spcBef>
            </a:pPr>
            <a:r>
              <a:rPr lang="en-US" sz="3100">
                <a:solidFill>
                  <a:srgbClr val="000000"/>
                </a:solidFill>
                <a:latin typeface="Roboto"/>
              </a:rPr>
              <a:t> </a:t>
            </a:r>
            <a:r>
              <a:rPr lang="en-US" sz="3100">
                <a:solidFill>
                  <a:srgbClr val="000000"/>
                </a:solidFill>
                <a:latin typeface="Roboto Bold"/>
              </a:rPr>
              <a:t>É a área localizada no interior de uma propriedade ou posse rural, com a função de assegurar o uso econômico de modo sustentável dos recursos naturais do imóvel rural, auxiliar a conservação e a reabilitação dos processos ecológicos e promover a conservação da biodiversidade, bem como o abrigo e a proteção de fauna silvestre e da flora nativa.</a:t>
            </a:r>
          </a:p>
        </p:txBody>
      </p:sp>
      <p:sp>
        <p:nvSpPr>
          <p:cNvPr name="TextBox 4" id="4"/>
          <p:cNvSpPr txBox="true"/>
          <p:nvPr/>
        </p:nvSpPr>
        <p:spPr>
          <a:xfrm rot="0">
            <a:off x="0" y="3446766"/>
            <a:ext cx="17868020" cy="5841365"/>
          </a:xfrm>
          <a:prstGeom prst="rect">
            <a:avLst/>
          </a:prstGeom>
        </p:spPr>
        <p:txBody>
          <a:bodyPr anchor="t" rtlCol="false" tIns="0" lIns="0" bIns="0" rIns="0">
            <a:spAutoFit/>
          </a:bodyPr>
          <a:lstStyle/>
          <a:p>
            <a:pPr algn="just">
              <a:lnSpc>
                <a:spcPts val="3920"/>
              </a:lnSpc>
            </a:pPr>
          </a:p>
          <a:p>
            <a:pPr algn="just" marL="647702" indent="-323851" lvl="1">
              <a:lnSpc>
                <a:spcPts val="4200"/>
              </a:lnSpc>
              <a:buFont typeface="Arial"/>
              <a:buChar char="•"/>
            </a:pPr>
            <a:r>
              <a:rPr lang="en-US" sz="3000">
                <a:solidFill>
                  <a:srgbClr val="000000"/>
                </a:solidFill>
                <a:latin typeface="Roboto"/>
                <a:ea typeface="Roboto"/>
              </a:rPr>
              <a:t>ADA protocolado dentro do prazo legal junto ao Ibama, nos termos do art. 10, § 3º, inciso I do Decreto nº 4.382/2002.</a:t>
            </a:r>
          </a:p>
          <a:p>
            <a:pPr algn="just">
              <a:lnSpc>
                <a:spcPts val="4200"/>
              </a:lnSpc>
            </a:pPr>
          </a:p>
          <a:p>
            <a:pPr algn="just" marL="647702" indent="-323851" lvl="1">
              <a:lnSpc>
                <a:spcPts val="4200"/>
              </a:lnSpc>
              <a:buFont typeface="Arial"/>
              <a:buChar char="•"/>
            </a:pPr>
            <a:r>
              <a:rPr lang="en-US" sz="3000">
                <a:solidFill>
                  <a:srgbClr val="000000"/>
                </a:solidFill>
                <a:latin typeface="Roboto"/>
              </a:rPr>
              <a:t>Certidão do registro de imóveis, com a averbação da ARL.</a:t>
            </a:r>
          </a:p>
          <a:p>
            <a:pPr algn="just">
              <a:lnSpc>
                <a:spcPts val="4340"/>
              </a:lnSpc>
            </a:pPr>
          </a:p>
          <a:p>
            <a:pPr algn="just" marL="647702" indent="-323851" lvl="1">
              <a:lnSpc>
                <a:spcPts val="4200"/>
              </a:lnSpc>
              <a:buFont typeface="Arial"/>
              <a:buChar char="•"/>
            </a:pPr>
            <a:r>
              <a:rPr lang="en-US" sz="3000">
                <a:solidFill>
                  <a:srgbClr val="000000"/>
                </a:solidFill>
                <a:latin typeface="Roboto"/>
              </a:rPr>
              <a:t>Termo de Responsabilidade/Compromisso de Averbação da Reserva Legal ou Termo de Ajustamento de Conduta da Reserva Legal, acompanhado de certidão emitida pelo Cartório de Registro de Imóveis comprovando que o imóvel não possui matrícula no registro imobiliário.</a:t>
            </a:r>
          </a:p>
          <a:p>
            <a:pPr algn="just">
              <a:lnSpc>
                <a:spcPts val="4200"/>
              </a:lnSpc>
              <a:spcBef>
                <a:spcPct val="0"/>
              </a:spcBef>
            </a:pPr>
          </a:p>
          <a:p>
            <a:pPr algn="just" marL="647702" indent="-323851" lvl="1">
              <a:lnSpc>
                <a:spcPts val="4200"/>
              </a:lnSpc>
              <a:spcBef>
                <a:spcPct val="0"/>
              </a:spcBef>
              <a:buFont typeface="Arial"/>
              <a:buChar char="•"/>
            </a:pPr>
            <a:r>
              <a:rPr lang="en-US" sz="3000">
                <a:solidFill>
                  <a:srgbClr val="000000"/>
                </a:solidFill>
                <a:latin typeface="Roboto"/>
              </a:rPr>
              <a:t>CAR - Cadastro Ambiental Rural.</a:t>
            </a:r>
          </a:p>
        </p:txBody>
      </p:sp>
      <p:sp>
        <p:nvSpPr>
          <p:cNvPr name="Freeform 5" id="5"/>
          <p:cNvSpPr/>
          <p:nvPr/>
        </p:nvSpPr>
        <p:spPr>
          <a:xfrm flipH="false" flipV="false" rot="0">
            <a:off x="12372617" y="7532084"/>
            <a:ext cx="5915383" cy="3452433"/>
          </a:xfrm>
          <a:custGeom>
            <a:avLst/>
            <a:gdLst/>
            <a:ahLst/>
            <a:cxnLst/>
            <a:rect r="r" b="b" t="t" l="l"/>
            <a:pathLst>
              <a:path h="3452433" w="5915383">
                <a:moveTo>
                  <a:pt x="0" y="0"/>
                </a:moveTo>
                <a:lnTo>
                  <a:pt x="5915383" y="0"/>
                </a:lnTo>
                <a:lnTo>
                  <a:pt x="5915383" y="3452432"/>
                </a:lnTo>
                <a:lnTo>
                  <a:pt x="0" y="34524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BFBFB"/>
        </a:solidFill>
      </p:bgPr>
    </p:bg>
    <p:spTree>
      <p:nvGrpSpPr>
        <p:cNvPr id="1" name=""/>
        <p:cNvGrpSpPr/>
        <p:nvPr/>
      </p:nvGrpSpPr>
      <p:grpSpPr>
        <a:xfrm>
          <a:off x="0" y="0"/>
          <a:ext cx="0" cy="0"/>
          <a:chOff x="0" y="0"/>
          <a:chExt cx="0" cy="0"/>
        </a:xfrm>
      </p:grpSpPr>
      <p:sp>
        <p:nvSpPr>
          <p:cNvPr name="Freeform 2" id="2"/>
          <p:cNvSpPr/>
          <p:nvPr/>
        </p:nvSpPr>
        <p:spPr>
          <a:xfrm flipH="false" flipV="false" rot="0">
            <a:off x="12364260" y="6172200"/>
            <a:ext cx="6428910" cy="4114800"/>
          </a:xfrm>
          <a:custGeom>
            <a:avLst/>
            <a:gdLst/>
            <a:ahLst/>
            <a:cxnLst/>
            <a:rect r="r" b="b" t="t" l="l"/>
            <a:pathLst>
              <a:path h="4114800" w="6428910">
                <a:moveTo>
                  <a:pt x="0" y="0"/>
                </a:moveTo>
                <a:lnTo>
                  <a:pt x="6428910" y="0"/>
                </a:lnTo>
                <a:lnTo>
                  <a:pt x="642891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98259" y="528369"/>
            <a:ext cx="17126169" cy="3604260"/>
          </a:xfrm>
          <a:prstGeom prst="rect">
            <a:avLst/>
          </a:prstGeom>
        </p:spPr>
        <p:txBody>
          <a:bodyPr anchor="t" rtlCol="false" tIns="0" lIns="0" bIns="0" rIns="0">
            <a:spAutoFit/>
          </a:bodyPr>
          <a:lstStyle/>
          <a:p>
            <a:pPr algn="ctr">
              <a:lnSpc>
                <a:spcPts val="3780"/>
              </a:lnSpc>
              <a:spcBef>
                <a:spcPct val="0"/>
              </a:spcBef>
            </a:pPr>
            <a:r>
              <a:rPr lang="en-US" sz="2700" u="sng">
                <a:solidFill>
                  <a:srgbClr val="000000"/>
                </a:solidFill>
                <a:latin typeface="Roboto Bold"/>
              </a:rPr>
              <a:t>ÁREA DE RESERVA PARTICULAR DO PATRIMÔNIO NATURAL (RPPN)</a:t>
            </a:r>
          </a:p>
          <a:p>
            <a:pPr algn="ctr">
              <a:lnSpc>
                <a:spcPts val="3780"/>
              </a:lnSpc>
              <a:spcBef>
                <a:spcPct val="0"/>
              </a:spcBef>
            </a:pPr>
          </a:p>
          <a:p>
            <a:pPr algn="just">
              <a:lnSpc>
                <a:spcPts val="4200"/>
              </a:lnSpc>
              <a:spcBef>
                <a:spcPct val="0"/>
              </a:spcBef>
            </a:pPr>
            <a:r>
              <a:rPr lang="en-US" sz="3000">
                <a:solidFill>
                  <a:srgbClr val="000000"/>
                </a:solidFill>
                <a:latin typeface="Roboto Bold"/>
              </a:rPr>
              <a:t>A RPPN é destinada à conservação da diversidade biológica, na qual somente poderão ser permitidas a pesquisa científica e a visitação com objetivos turísticos, recreativos e educacionais, gravada com perpetuidade conforme termo de compromisso assinado perante o órgão ambiental, averbada à margem da inscrição de matrícula do imóvel no Registro de Imóveis (RI) competente e reconhecida pelo Ibama.</a:t>
            </a:r>
          </a:p>
        </p:txBody>
      </p:sp>
      <p:sp>
        <p:nvSpPr>
          <p:cNvPr name="TextBox 4" id="4"/>
          <p:cNvSpPr txBox="true"/>
          <p:nvPr/>
        </p:nvSpPr>
        <p:spPr>
          <a:xfrm rot="0">
            <a:off x="214970" y="4210274"/>
            <a:ext cx="11965591" cy="6562261"/>
          </a:xfrm>
          <a:prstGeom prst="rect">
            <a:avLst/>
          </a:prstGeom>
        </p:spPr>
        <p:txBody>
          <a:bodyPr anchor="t" rtlCol="false" tIns="0" lIns="0" bIns="0" rIns="0">
            <a:spAutoFit/>
          </a:bodyPr>
          <a:lstStyle/>
          <a:p>
            <a:pPr algn="just" marL="730974" indent="-365487" lvl="1">
              <a:lnSpc>
                <a:spcPts val="4739"/>
              </a:lnSpc>
              <a:buFont typeface="Arial"/>
              <a:buChar char="•"/>
            </a:pPr>
            <a:r>
              <a:rPr lang="en-US" sz="3385">
                <a:solidFill>
                  <a:srgbClr val="000000"/>
                </a:solidFill>
                <a:latin typeface="Arimo"/>
                <a:ea typeface="Arimo"/>
              </a:rPr>
              <a:t>ADA protocolado dentro do prazo legal junto ao Ibama, nos termos do art. 10, § </a:t>
            </a:r>
            <a:r>
              <a:rPr lang="en-US" sz="3385">
                <a:solidFill>
                  <a:srgbClr val="000000"/>
                </a:solidFill>
                <a:latin typeface="Arimo"/>
              </a:rPr>
              <a:t>3º, inciso I do Decreto nº 4.382/2002;</a:t>
            </a:r>
          </a:p>
          <a:p>
            <a:pPr algn="just">
              <a:lnSpc>
                <a:spcPts val="4739"/>
              </a:lnSpc>
            </a:pPr>
          </a:p>
          <a:p>
            <a:pPr algn="just" marL="730974" indent="-365487" lvl="1">
              <a:lnSpc>
                <a:spcPts val="4739"/>
              </a:lnSpc>
              <a:buFont typeface="Arial"/>
              <a:buChar char="•"/>
            </a:pPr>
            <a:r>
              <a:rPr lang="en-US" sz="3385">
                <a:solidFill>
                  <a:srgbClr val="000000"/>
                </a:solidFill>
                <a:latin typeface="Arimo"/>
              </a:rPr>
              <a:t>Matrícula do registro imobiliário, com a averbação da área de RPPN;</a:t>
            </a:r>
          </a:p>
          <a:p>
            <a:pPr algn="just">
              <a:lnSpc>
                <a:spcPts val="4739"/>
              </a:lnSpc>
            </a:pPr>
          </a:p>
          <a:p>
            <a:pPr algn="just" marL="730974" indent="-365487" lvl="1">
              <a:lnSpc>
                <a:spcPts val="4739"/>
              </a:lnSpc>
              <a:buFont typeface="Arial"/>
              <a:buChar char="•"/>
            </a:pPr>
            <a:r>
              <a:rPr lang="en-US" sz="3385">
                <a:solidFill>
                  <a:srgbClr val="000000"/>
                </a:solidFill>
                <a:latin typeface="Arimo"/>
              </a:rPr>
              <a:t>Documento que comprove a localização da área de RPPN, nos termos do art. 21 da Lei nº 9.985, de 18 de julho de 2000.</a:t>
            </a:r>
          </a:p>
          <a:p>
            <a:pPr algn="just">
              <a:lnSpc>
                <a:spcPts val="4739"/>
              </a:lnSpc>
              <a:spcBef>
                <a:spcPct val="0"/>
              </a:spcBef>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D5E4E5"/>
        </a:solidFill>
      </p:bgPr>
    </p:bg>
    <p:spTree>
      <p:nvGrpSpPr>
        <p:cNvPr id="1" name=""/>
        <p:cNvGrpSpPr/>
        <p:nvPr/>
      </p:nvGrpSpPr>
      <p:grpSpPr>
        <a:xfrm>
          <a:off x="0" y="0"/>
          <a:ext cx="0" cy="0"/>
          <a:chOff x="0" y="0"/>
          <a:chExt cx="0" cy="0"/>
        </a:xfrm>
      </p:grpSpPr>
      <p:sp>
        <p:nvSpPr>
          <p:cNvPr name="Freeform 2" id="2"/>
          <p:cNvSpPr/>
          <p:nvPr/>
        </p:nvSpPr>
        <p:spPr>
          <a:xfrm flipH="false" flipV="false" rot="0">
            <a:off x="16467046" y="9130378"/>
            <a:ext cx="1820954" cy="1156622"/>
          </a:xfrm>
          <a:custGeom>
            <a:avLst/>
            <a:gdLst/>
            <a:ahLst/>
            <a:cxnLst/>
            <a:rect r="r" b="b" t="t" l="l"/>
            <a:pathLst>
              <a:path h="1156622" w="1820954">
                <a:moveTo>
                  <a:pt x="0" y="0"/>
                </a:moveTo>
                <a:lnTo>
                  <a:pt x="1820954" y="0"/>
                </a:lnTo>
                <a:lnTo>
                  <a:pt x="1820954" y="1156622"/>
                </a:lnTo>
                <a:lnTo>
                  <a:pt x="0" y="11566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94125" y="-139038"/>
            <a:ext cx="4717870" cy="1739003"/>
          </a:xfrm>
          <a:custGeom>
            <a:avLst/>
            <a:gdLst/>
            <a:ahLst/>
            <a:cxnLst/>
            <a:rect r="r" b="b" t="t" l="l"/>
            <a:pathLst>
              <a:path h="1739003" w="4717870">
                <a:moveTo>
                  <a:pt x="0" y="0"/>
                </a:moveTo>
                <a:lnTo>
                  <a:pt x="4717870" y="0"/>
                </a:lnTo>
                <a:lnTo>
                  <a:pt x="4717870" y="1739003"/>
                </a:lnTo>
                <a:lnTo>
                  <a:pt x="0" y="1739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72304" y="654263"/>
            <a:ext cx="17327089" cy="4958080"/>
          </a:xfrm>
          <a:prstGeom prst="rect">
            <a:avLst/>
          </a:prstGeom>
        </p:spPr>
        <p:txBody>
          <a:bodyPr anchor="t" rtlCol="false" tIns="0" lIns="0" bIns="0" rIns="0">
            <a:spAutoFit/>
          </a:bodyPr>
          <a:lstStyle/>
          <a:p>
            <a:pPr algn="ctr">
              <a:lnSpc>
                <a:spcPts val="3919"/>
              </a:lnSpc>
              <a:spcBef>
                <a:spcPct val="0"/>
              </a:spcBef>
            </a:pPr>
            <a:r>
              <a:rPr lang="en-US" sz="2799" u="sng">
                <a:solidFill>
                  <a:srgbClr val="000000"/>
                </a:solidFill>
                <a:latin typeface="Roboto Bold"/>
              </a:rPr>
              <a:t>ÁREA DE INTERESSE ECOLÓGICO PARA PROTEÇÃO DOS ECOSSISTEMAS</a:t>
            </a:r>
          </a:p>
          <a:p>
            <a:pPr algn="just">
              <a:lnSpc>
                <a:spcPts val="3919"/>
              </a:lnSpc>
              <a:spcBef>
                <a:spcPct val="0"/>
              </a:spcBef>
            </a:pPr>
          </a:p>
          <a:p>
            <a:pPr algn="just">
              <a:lnSpc>
                <a:spcPts val="3919"/>
              </a:lnSpc>
              <a:spcBef>
                <a:spcPct val="0"/>
              </a:spcBef>
            </a:pPr>
            <a:r>
              <a:rPr lang="en-US" sz="2799">
                <a:solidFill>
                  <a:srgbClr val="000000"/>
                </a:solidFill>
                <a:latin typeface="Roboto Bold"/>
                <a:ea typeface="Roboto Bold"/>
              </a:rPr>
              <a:t>Área imprestável para a atividade rural, exclusivamente se declarada de interesse ecológico mediante ato específico do órgão competente federal ou estadual, conforme dispõe a Lei nº 9.393, de 1996, em seu art. 10, § 1º, inciso II, alínea “c”.</a:t>
            </a:r>
          </a:p>
          <a:p>
            <a:pPr algn="just">
              <a:lnSpc>
                <a:spcPts val="3919"/>
              </a:lnSpc>
              <a:spcBef>
                <a:spcPct val="0"/>
              </a:spcBef>
            </a:pPr>
            <a:r>
              <a:rPr lang="en-US" sz="2799">
                <a:solidFill>
                  <a:srgbClr val="000000"/>
                </a:solidFill>
                <a:latin typeface="Roboto Bold"/>
              </a:rPr>
              <a:t>Para efeito de exclusão do ITR, apenas é aceita como área de interesse ecológico a área declarada em caráter específico para determinada área da propriedade particular, não sendo aceita a área declarada em caráter geral. Portanto, se o imóvel rural estiver dentro de área declarada em caráter geral como de interesse ecológico, é necessário também o reconhecimento específico de órgão competente federal ou estadual para a área da propriedade particular.</a:t>
            </a:r>
          </a:p>
        </p:txBody>
      </p:sp>
      <p:sp>
        <p:nvSpPr>
          <p:cNvPr name="TextBox 5" id="5"/>
          <p:cNvSpPr txBox="true"/>
          <p:nvPr/>
        </p:nvSpPr>
        <p:spPr>
          <a:xfrm rot="0">
            <a:off x="572304" y="5744033"/>
            <a:ext cx="16686996" cy="4181716"/>
          </a:xfrm>
          <a:prstGeom prst="rect">
            <a:avLst/>
          </a:prstGeom>
        </p:spPr>
        <p:txBody>
          <a:bodyPr anchor="t" rtlCol="false" tIns="0" lIns="0" bIns="0" rIns="0">
            <a:spAutoFit/>
          </a:bodyPr>
          <a:lstStyle/>
          <a:p>
            <a:pPr algn="just" marL="645653" indent="-322827" lvl="1">
              <a:lnSpc>
                <a:spcPts val="4186"/>
              </a:lnSpc>
              <a:buFont typeface="Arial"/>
              <a:buChar char="•"/>
            </a:pPr>
            <a:r>
              <a:rPr lang="en-US" sz="2990">
                <a:solidFill>
                  <a:srgbClr val="000000"/>
                </a:solidFill>
                <a:latin typeface="Roboto"/>
                <a:ea typeface="Roboto"/>
              </a:rPr>
              <a:t>ADA protocolado dentro do prazo legal junto ao Ibama, nos termos do art. 10, § </a:t>
            </a:r>
            <a:r>
              <a:rPr lang="en-US" sz="2990">
                <a:solidFill>
                  <a:srgbClr val="000000"/>
                </a:solidFill>
                <a:latin typeface="Roboto"/>
              </a:rPr>
              <a:t>3º, inciso I do Decreto nº 4.382/2002;</a:t>
            </a:r>
          </a:p>
          <a:p>
            <a:pPr algn="just">
              <a:lnSpc>
                <a:spcPts val="4186"/>
              </a:lnSpc>
            </a:pPr>
          </a:p>
          <a:p>
            <a:pPr algn="just" marL="645653" indent="-322827" lvl="1">
              <a:lnSpc>
                <a:spcPts val="4186"/>
              </a:lnSpc>
              <a:buFont typeface="Arial"/>
              <a:buChar char="•"/>
            </a:pPr>
            <a:r>
              <a:rPr lang="en-US" sz="2990">
                <a:solidFill>
                  <a:srgbClr val="000000"/>
                </a:solidFill>
                <a:latin typeface="Roboto"/>
              </a:rPr>
              <a:t>Ato específico do órgão competente federal ou estadual, caso o imóvel ou parte dele tenha sido declarado como área de IE, que ampliem as restrições de uso para as APPs e ARLs;</a:t>
            </a:r>
          </a:p>
          <a:p>
            <a:pPr algn="just">
              <a:lnSpc>
                <a:spcPts val="4186"/>
              </a:lnSpc>
            </a:pPr>
          </a:p>
          <a:p>
            <a:pPr algn="just" marL="645653" indent="-322827" lvl="1">
              <a:lnSpc>
                <a:spcPts val="4186"/>
              </a:lnSpc>
              <a:spcBef>
                <a:spcPct val="0"/>
              </a:spcBef>
              <a:buFont typeface="Arial"/>
              <a:buChar char="•"/>
            </a:pPr>
            <a:r>
              <a:rPr lang="en-US" sz="2990">
                <a:solidFill>
                  <a:srgbClr val="000000"/>
                </a:solidFill>
                <a:latin typeface="Roboto"/>
              </a:rPr>
              <a:t>Ato específico do órgão competente federal ou estadual que tenha declarado área do imóvel como área de IE, comprovadamente imprestável para a atividade rural.</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CDFFD8">
                <a:alpha val="100000"/>
              </a:srgbClr>
            </a:gs>
            <a:gs pos="100000">
              <a:srgbClr val="94B9F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0" y="6308485"/>
            <a:ext cx="6912311" cy="3978515"/>
          </a:xfrm>
          <a:custGeom>
            <a:avLst/>
            <a:gdLst/>
            <a:ahLst/>
            <a:cxnLst/>
            <a:rect r="r" b="b" t="t" l="l"/>
            <a:pathLst>
              <a:path h="3978515" w="6912311">
                <a:moveTo>
                  <a:pt x="0" y="0"/>
                </a:moveTo>
                <a:lnTo>
                  <a:pt x="6912311" y="0"/>
                </a:lnTo>
                <a:lnTo>
                  <a:pt x="6912311" y="3978515"/>
                </a:lnTo>
                <a:lnTo>
                  <a:pt x="0" y="3978515"/>
                </a:lnTo>
                <a:lnTo>
                  <a:pt x="0" y="0"/>
                </a:lnTo>
                <a:close/>
              </a:path>
            </a:pathLst>
          </a:custGeom>
          <a:blipFill>
            <a:blip r:embed="rId2"/>
            <a:stretch>
              <a:fillRect l="0" t="-6718" r="-12955" b="-24033"/>
            </a:stretch>
          </a:blipFill>
        </p:spPr>
      </p:sp>
      <p:sp>
        <p:nvSpPr>
          <p:cNvPr name="TextBox 3" id="3"/>
          <p:cNvSpPr txBox="true"/>
          <p:nvPr/>
        </p:nvSpPr>
        <p:spPr>
          <a:xfrm rot="0">
            <a:off x="250608" y="500266"/>
            <a:ext cx="17807769" cy="5136515"/>
          </a:xfrm>
          <a:prstGeom prst="rect">
            <a:avLst/>
          </a:prstGeom>
        </p:spPr>
        <p:txBody>
          <a:bodyPr anchor="t" rtlCol="false" tIns="0" lIns="0" bIns="0" rIns="0">
            <a:spAutoFit/>
          </a:bodyPr>
          <a:lstStyle/>
          <a:p>
            <a:pPr algn="ctr">
              <a:lnSpc>
                <a:spcPts val="4060"/>
              </a:lnSpc>
              <a:spcBef>
                <a:spcPct val="0"/>
              </a:spcBef>
            </a:pPr>
            <a:r>
              <a:rPr lang="en-US" sz="2900" u="sng">
                <a:solidFill>
                  <a:srgbClr val="000000"/>
                </a:solidFill>
                <a:latin typeface="Roboto Bold"/>
              </a:rPr>
              <a:t>ÁREA DE SERVIDÃO AMBIENTAL</a:t>
            </a:r>
          </a:p>
          <a:p>
            <a:pPr algn="ctr">
              <a:lnSpc>
                <a:spcPts val="4060"/>
              </a:lnSpc>
              <a:spcBef>
                <a:spcPct val="0"/>
              </a:spcBef>
            </a:pPr>
          </a:p>
          <a:p>
            <a:pPr algn="just">
              <a:lnSpc>
                <a:spcPts val="4060"/>
              </a:lnSpc>
              <a:spcBef>
                <a:spcPct val="0"/>
              </a:spcBef>
            </a:pPr>
            <a:r>
              <a:rPr lang="en-US" sz="2900">
                <a:solidFill>
                  <a:srgbClr val="000000"/>
                </a:solidFill>
                <a:latin typeface="Roboto Bold"/>
              </a:rPr>
              <a:t>      A</a:t>
            </a:r>
            <a:r>
              <a:rPr lang="en-US" sz="2900">
                <a:solidFill>
                  <a:srgbClr val="000000"/>
                </a:solidFill>
                <a:latin typeface="Roboto Bold"/>
                <a:ea typeface="Roboto Bold"/>
              </a:rPr>
              <a:t>s que tenham sido instituídas na forma de servidão florestal, nos termos do art. 44-A da Lei nº 4.771, de 1965, e que passam a ser consideradas como de servidão ambiental conforme o disposto no § 7º, art. 9º-A da Lei nº 6.938, de 1981;</a:t>
            </a:r>
          </a:p>
          <a:p>
            <a:pPr algn="just">
              <a:lnSpc>
                <a:spcPts val="4060"/>
              </a:lnSpc>
              <a:spcBef>
                <a:spcPct val="0"/>
              </a:spcBef>
            </a:pPr>
            <a:r>
              <a:rPr lang="en-US" sz="2900">
                <a:solidFill>
                  <a:srgbClr val="000000"/>
                </a:solidFill>
                <a:latin typeface="Roboto Bold"/>
              </a:rPr>
              <a:t>     A área de servidão ambiental temporária, instituída por prazo mínimo de 15 anos, em que o proprietário pode, por instrumento público ou particular, ou, ainda, por termo administrativo firmado perante órgão integrante do Sistema Nacional do Meio Ambiente (Sisnama), limitar o uso de toda a sua propriedade ou de parte dela para preservar, conservar ou recuperar os recursos ambientais existentes (Lei nº 6.938, de 31 de agosto de 1981, arts. 9º-A e 9º-B).</a:t>
            </a:r>
          </a:p>
        </p:txBody>
      </p:sp>
      <p:sp>
        <p:nvSpPr>
          <p:cNvPr name="TextBox 4" id="4"/>
          <p:cNvSpPr txBox="true"/>
          <p:nvPr/>
        </p:nvSpPr>
        <p:spPr>
          <a:xfrm rot="0">
            <a:off x="7065738" y="5727147"/>
            <a:ext cx="10992640" cy="4190757"/>
          </a:xfrm>
          <a:prstGeom prst="rect">
            <a:avLst/>
          </a:prstGeom>
        </p:spPr>
        <p:txBody>
          <a:bodyPr anchor="t" rtlCol="false" tIns="0" lIns="0" bIns="0" rIns="0">
            <a:spAutoFit/>
          </a:bodyPr>
          <a:lstStyle/>
          <a:p>
            <a:pPr algn="just" marL="730729" indent="-365364" lvl="1">
              <a:lnSpc>
                <a:spcPts val="4738"/>
              </a:lnSpc>
              <a:spcBef>
                <a:spcPct val="0"/>
              </a:spcBef>
              <a:buFont typeface="Arial"/>
              <a:buChar char="•"/>
            </a:pPr>
            <a:r>
              <a:rPr lang="en-US" sz="3384">
                <a:solidFill>
                  <a:srgbClr val="000000"/>
                </a:solidFill>
                <a:latin typeface="Roboto"/>
                <a:ea typeface="Roboto"/>
              </a:rPr>
              <a:t>ADA protocolado dentro do prazo legal junto ao Ibama, nos termos do art. 10, § 3º, inciso I do Decreto nº 4.382/2002;</a:t>
            </a:r>
          </a:p>
          <a:p>
            <a:pPr algn="just" marL="730729" indent="-365364" lvl="1">
              <a:lnSpc>
                <a:spcPts val="4738"/>
              </a:lnSpc>
              <a:spcBef>
                <a:spcPct val="0"/>
              </a:spcBef>
              <a:buFont typeface="Arial"/>
              <a:buChar char="•"/>
            </a:pPr>
            <a:r>
              <a:rPr lang="en-US" sz="3384">
                <a:solidFill>
                  <a:srgbClr val="000000"/>
                </a:solidFill>
                <a:latin typeface="Roboto"/>
                <a:ea typeface="Roboto"/>
              </a:rPr>
              <a:t>Certidão atualizada do registro imobiliário, com a averbação do termo de instituição da SA ou, se for o caso, da SF, transformada em SA por força do § 7º do art. 9º-A da Lei nº 6.938, de 31 de agosto de 1981.</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0" y="8910478"/>
            <a:ext cx="18288000" cy="1800011"/>
          </a:xfrm>
          <a:custGeom>
            <a:avLst/>
            <a:gdLst/>
            <a:ahLst/>
            <a:cxnLst/>
            <a:rect r="r" b="b" t="t" l="l"/>
            <a:pathLst>
              <a:path h="1800011" w="18288000">
                <a:moveTo>
                  <a:pt x="0" y="0"/>
                </a:moveTo>
                <a:lnTo>
                  <a:pt x="18288000" y="0"/>
                </a:lnTo>
                <a:lnTo>
                  <a:pt x="18288000" y="1800012"/>
                </a:lnTo>
                <a:lnTo>
                  <a:pt x="0" y="1800012"/>
                </a:lnTo>
                <a:lnTo>
                  <a:pt x="0" y="0"/>
                </a:lnTo>
                <a:close/>
              </a:path>
            </a:pathLst>
          </a:custGeom>
          <a:blipFill>
            <a:blip r:embed="rId2"/>
            <a:stretch>
              <a:fillRect l="0" t="-260336" r="0" b="-147660"/>
            </a:stretch>
          </a:blipFill>
        </p:spPr>
      </p:sp>
      <p:sp>
        <p:nvSpPr>
          <p:cNvPr name="TextBox 3" id="3"/>
          <p:cNvSpPr txBox="true"/>
          <p:nvPr/>
        </p:nvSpPr>
        <p:spPr>
          <a:xfrm rot="0">
            <a:off x="649831" y="231177"/>
            <a:ext cx="17638169" cy="3733800"/>
          </a:xfrm>
          <a:prstGeom prst="rect">
            <a:avLst/>
          </a:prstGeom>
        </p:spPr>
        <p:txBody>
          <a:bodyPr anchor="t" rtlCol="false" tIns="0" lIns="0" bIns="0" rIns="0">
            <a:spAutoFit/>
          </a:bodyPr>
          <a:lstStyle/>
          <a:p>
            <a:pPr algn="ctr">
              <a:lnSpc>
                <a:spcPts val="4200"/>
              </a:lnSpc>
              <a:spcBef>
                <a:spcPct val="0"/>
              </a:spcBef>
            </a:pPr>
            <a:r>
              <a:rPr lang="en-US" sz="3000" u="sng">
                <a:solidFill>
                  <a:srgbClr val="000000"/>
                </a:solidFill>
                <a:latin typeface="Roboto Bold"/>
              </a:rPr>
              <a:t>ÁREA COBERTA POR FLORESTA NATIVA </a:t>
            </a:r>
          </a:p>
          <a:p>
            <a:pPr algn="just">
              <a:lnSpc>
                <a:spcPts val="4200"/>
              </a:lnSpc>
              <a:spcBef>
                <a:spcPct val="0"/>
              </a:spcBef>
            </a:pPr>
          </a:p>
          <a:p>
            <a:pPr algn="just">
              <a:lnSpc>
                <a:spcPts val="4200"/>
              </a:lnSpc>
              <a:spcBef>
                <a:spcPct val="0"/>
              </a:spcBef>
            </a:pPr>
            <a:r>
              <a:rPr lang="en-US" sz="3000">
                <a:solidFill>
                  <a:srgbClr val="000000"/>
                </a:solidFill>
                <a:latin typeface="Roboto Bold"/>
              </a:rPr>
              <a:t>AFNs, primárias ou secundárias, em estágio médio ou avançado de regeneração, em que o proprietário conserva a vegetação primária – de máxima expressão local, com grande diversidade biológica, e mínimos efeitos de ações humanas, bem como a vegetação secundária – resultante dos processos naturais de sucessão, após supressão total ou parcial da vegetação primária por ações humanas ou causas naturais.</a:t>
            </a:r>
          </a:p>
        </p:txBody>
      </p:sp>
      <p:sp>
        <p:nvSpPr>
          <p:cNvPr name="TextBox 4" id="4"/>
          <p:cNvSpPr txBox="true"/>
          <p:nvPr/>
        </p:nvSpPr>
        <p:spPr>
          <a:xfrm rot="0">
            <a:off x="324915" y="4051930"/>
            <a:ext cx="17638169" cy="4706148"/>
          </a:xfrm>
          <a:prstGeom prst="rect">
            <a:avLst/>
          </a:prstGeom>
        </p:spPr>
        <p:txBody>
          <a:bodyPr anchor="t" rtlCol="false" tIns="0" lIns="0" bIns="0" rIns="0">
            <a:spAutoFit/>
          </a:bodyPr>
          <a:lstStyle/>
          <a:p>
            <a:pPr algn="just" marL="640917" indent="-320458" lvl="1">
              <a:lnSpc>
                <a:spcPts val="4156"/>
              </a:lnSpc>
              <a:spcBef>
                <a:spcPct val="0"/>
              </a:spcBef>
              <a:buFont typeface="Arial"/>
              <a:buChar char="•"/>
            </a:pPr>
            <a:r>
              <a:rPr lang="en-US" sz="2968">
                <a:solidFill>
                  <a:srgbClr val="000000"/>
                </a:solidFill>
                <a:latin typeface="Roboto"/>
                <a:ea typeface="Roboto"/>
              </a:rPr>
              <a:t>ADA protocolado dentro do prazo legal junto ao Ibama, nos termos do art. 10, § 3º, inciso I do Decreto nº 4.382/2002;</a:t>
            </a:r>
          </a:p>
          <a:p>
            <a:pPr algn="just">
              <a:lnSpc>
                <a:spcPts val="4156"/>
              </a:lnSpc>
              <a:spcBef>
                <a:spcPct val="0"/>
              </a:spcBef>
            </a:pPr>
          </a:p>
          <a:p>
            <a:pPr algn="just" marL="640917" indent="-320458" lvl="1">
              <a:lnSpc>
                <a:spcPts val="4156"/>
              </a:lnSpc>
              <a:spcBef>
                <a:spcPct val="0"/>
              </a:spcBef>
              <a:buFont typeface="Arial"/>
              <a:buChar char="•"/>
            </a:pPr>
            <a:r>
              <a:rPr lang="en-US" sz="2968">
                <a:solidFill>
                  <a:srgbClr val="000000"/>
                </a:solidFill>
                <a:latin typeface="Roboto"/>
                <a:ea typeface="Roboto"/>
              </a:rPr>
              <a:t>Laudo técnico emitido por engenheiro agrônomo ou florestal, acompanhado de ART, registrada no Crea, que comprove as áreas de florestas nativas declaradas, identificando o imóvel rural e detalhando localização e dimensão das áreas declaradas a esse título, previstas nos termos da alínea “e” do inciso II do § 1º do art. 10 da Lei nº 9.393/1996, que identifique a localização do imóvel rural por meio de um conjunto de coordenadas geográficas definidoras dos vértices de seu perímetro, preferivelmente georeferenciadas ao sistema geodésico brasileiro.</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D5E4E5"/>
        </a:solidFill>
      </p:bgPr>
    </p:bg>
    <p:spTree>
      <p:nvGrpSpPr>
        <p:cNvPr id="1" name=""/>
        <p:cNvGrpSpPr/>
        <p:nvPr/>
      </p:nvGrpSpPr>
      <p:grpSpPr>
        <a:xfrm>
          <a:off x="0" y="0"/>
          <a:ext cx="0" cy="0"/>
          <a:chOff x="0" y="0"/>
          <a:chExt cx="0" cy="0"/>
        </a:xfrm>
      </p:grpSpPr>
      <p:sp>
        <p:nvSpPr>
          <p:cNvPr name="Freeform 2" id="2"/>
          <p:cNvSpPr/>
          <p:nvPr/>
        </p:nvSpPr>
        <p:spPr>
          <a:xfrm flipH="false" flipV="false" rot="0">
            <a:off x="185399" y="2937412"/>
            <a:ext cx="11865177" cy="2206088"/>
          </a:xfrm>
          <a:custGeom>
            <a:avLst/>
            <a:gdLst/>
            <a:ahLst/>
            <a:cxnLst/>
            <a:rect r="r" b="b" t="t" l="l"/>
            <a:pathLst>
              <a:path h="2206088" w="11865177">
                <a:moveTo>
                  <a:pt x="0" y="0"/>
                </a:moveTo>
                <a:lnTo>
                  <a:pt x="11865177" y="0"/>
                </a:lnTo>
                <a:lnTo>
                  <a:pt x="11865177" y="2206088"/>
                </a:lnTo>
                <a:lnTo>
                  <a:pt x="0" y="2206088"/>
                </a:lnTo>
                <a:lnTo>
                  <a:pt x="0" y="0"/>
                </a:lnTo>
                <a:close/>
              </a:path>
            </a:pathLst>
          </a:custGeom>
          <a:blipFill>
            <a:blip r:embed="rId2"/>
            <a:stretch>
              <a:fillRect l="0" t="0" r="0" b="0"/>
            </a:stretch>
          </a:blipFill>
        </p:spPr>
      </p:sp>
      <p:sp>
        <p:nvSpPr>
          <p:cNvPr name="Freeform 3" id="3"/>
          <p:cNvSpPr/>
          <p:nvPr/>
        </p:nvSpPr>
        <p:spPr>
          <a:xfrm flipH="false" flipV="false" rot="0">
            <a:off x="206686" y="5304236"/>
            <a:ext cx="11843890" cy="1955982"/>
          </a:xfrm>
          <a:custGeom>
            <a:avLst/>
            <a:gdLst/>
            <a:ahLst/>
            <a:cxnLst/>
            <a:rect r="r" b="b" t="t" l="l"/>
            <a:pathLst>
              <a:path h="1955982" w="11843890">
                <a:moveTo>
                  <a:pt x="0" y="0"/>
                </a:moveTo>
                <a:lnTo>
                  <a:pt x="11843890" y="0"/>
                </a:lnTo>
                <a:lnTo>
                  <a:pt x="11843890" y="1955982"/>
                </a:lnTo>
                <a:lnTo>
                  <a:pt x="0" y="1955982"/>
                </a:lnTo>
                <a:lnTo>
                  <a:pt x="0" y="0"/>
                </a:lnTo>
                <a:close/>
              </a:path>
            </a:pathLst>
          </a:custGeom>
          <a:blipFill>
            <a:blip r:embed="rId3"/>
            <a:stretch>
              <a:fillRect l="0" t="0" r="0" b="0"/>
            </a:stretch>
          </a:blipFill>
        </p:spPr>
      </p:sp>
      <p:sp>
        <p:nvSpPr>
          <p:cNvPr name="Freeform 4" id="4"/>
          <p:cNvSpPr/>
          <p:nvPr/>
        </p:nvSpPr>
        <p:spPr>
          <a:xfrm flipH="false" flipV="false" rot="0">
            <a:off x="206686" y="7422143"/>
            <a:ext cx="11865177" cy="2444584"/>
          </a:xfrm>
          <a:custGeom>
            <a:avLst/>
            <a:gdLst/>
            <a:ahLst/>
            <a:cxnLst/>
            <a:rect r="r" b="b" t="t" l="l"/>
            <a:pathLst>
              <a:path h="2444584" w="11865177">
                <a:moveTo>
                  <a:pt x="0" y="0"/>
                </a:moveTo>
                <a:lnTo>
                  <a:pt x="11865177" y="0"/>
                </a:lnTo>
                <a:lnTo>
                  <a:pt x="11865177" y="2444584"/>
                </a:lnTo>
                <a:lnTo>
                  <a:pt x="0" y="2444584"/>
                </a:lnTo>
                <a:lnTo>
                  <a:pt x="0" y="0"/>
                </a:lnTo>
                <a:close/>
              </a:path>
            </a:pathLst>
          </a:custGeom>
          <a:blipFill>
            <a:blip r:embed="rId4"/>
            <a:stretch>
              <a:fillRect l="0" t="0" r="0" b="0"/>
            </a:stretch>
          </a:blipFill>
        </p:spPr>
      </p:sp>
      <p:sp>
        <p:nvSpPr>
          <p:cNvPr name="Freeform 5" id="5"/>
          <p:cNvSpPr/>
          <p:nvPr/>
        </p:nvSpPr>
        <p:spPr>
          <a:xfrm flipH="false" flipV="false" rot="0">
            <a:off x="12115800" y="2937412"/>
            <a:ext cx="6172200" cy="7349588"/>
          </a:xfrm>
          <a:custGeom>
            <a:avLst/>
            <a:gdLst/>
            <a:ahLst/>
            <a:cxnLst/>
            <a:rect r="r" b="b" t="t" l="l"/>
            <a:pathLst>
              <a:path h="7349588" w="6172200">
                <a:moveTo>
                  <a:pt x="0" y="0"/>
                </a:moveTo>
                <a:lnTo>
                  <a:pt x="6172200" y="0"/>
                </a:lnTo>
                <a:lnTo>
                  <a:pt x="6172200" y="7349588"/>
                </a:lnTo>
                <a:lnTo>
                  <a:pt x="0" y="7349588"/>
                </a:lnTo>
                <a:lnTo>
                  <a:pt x="0" y="0"/>
                </a:lnTo>
                <a:close/>
              </a:path>
            </a:pathLst>
          </a:custGeom>
          <a:blipFill>
            <a:blip r:embed="rId5"/>
            <a:stretch>
              <a:fillRect l="0" t="-10476" r="0" b="-1497"/>
            </a:stretch>
          </a:blipFill>
        </p:spPr>
      </p:sp>
      <p:sp>
        <p:nvSpPr>
          <p:cNvPr name="TextBox 6" id="6"/>
          <p:cNvSpPr txBox="true"/>
          <p:nvPr/>
        </p:nvSpPr>
        <p:spPr>
          <a:xfrm rot="0">
            <a:off x="185399" y="187292"/>
            <a:ext cx="17822648" cy="2332448"/>
          </a:xfrm>
          <a:prstGeom prst="rect">
            <a:avLst/>
          </a:prstGeom>
        </p:spPr>
        <p:txBody>
          <a:bodyPr anchor="t" rtlCol="false" tIns="0" lIns="0" bIns="0" rIns="0">
            <a:spAutoFit/>
          </a:bodyPr>
          <a:lstStyle/>
          <a:p>
            <a:pPr algn="ctr">
              <a:lnSpc>
                <a:spcPts val="3739"/>
              </a:lnSpc>
              <a:spcBef>
                <a:spcPct val="0"/>
              </a:spcBef>
            </a:pPr>
            <a:r>
              <a:rPr lang="en-US" sz="2671" u="sng">
                <a:solidFill>
                  <a:srgbClr val="000000"/>
                </a:solidFill>
                <a:latin typeface="Roboto Bold"/>
              </a:rPr>
              <a:t>ÁREA ALAGADA DE RESERVATÓRIO DE USINAS HIDRELÉTRICAS AUTORIZADA PELO PODER PÚBLICO</a:t>
            </a:r>
          </a:p>
          <a:p>
            <a:pPr algn="just">
              <a:lnSpc>
                <a:spcPts val="3739"/>
              </a:lnSpc>
              <a:spcBef>
                <a:spcPct val="0"/>
              </a:spcBef>
            </a:pPr>
          </a:p>
          <a:p>
            <a:pPr algn="just">
              <a:lnSpc>
                <a:spcPts val="3739"/>
              </a:lnSpc>
              <a:spcBef>
                <a:spcPct val="0"/>
              </a:spcBef>
            </a:pPr>
            <a:r>
              <a:rPr lang="en-US" sz="2671">
                <a:solidFill>
                  <a:srgbClr val="000000"/>
                </a:solidFill>
                <a:latin typeface="Roboto Bold"/>
              </a:rPr>
              <a:t>Área alagada para fins de constituição de reservatório de usinas hidrelétricas autorizada pelo Poder Público; relativamente a área inundada correspondente ao nível máximo operativo normal do reservatório cuja constituição foi autorizada pelo Poder Público competente.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11" r="0" b="-9111"/>
            </a:stretch>
          </a:blipFill>
        </p:spPr>
      </p:sp>
      <p:sp>
        <p:nvSpPr>
          <p:cNvPr name="Freeform 3" id="3"/>
          <p:cNvSpPr/>
          <p:nvPr/>
        </p:nvSpPr>
        <p:spPr>
          <a:xfrm flipH="false" flipV="false" rot="0">
            <a:off x="749370" y="3071868"/>
            <a:ext cx="17102347" cy="6186432"/>
          </a:xfrm>
          <a:custGeom>
            <a:avLst/>
            <a:gdLst/>
            <a:ahLst/>
            <a:cxnLst/>
            <a:rect r="r" b="b" t="t" l="l"/>
            <a:pathLst>
              <a:path h="6186432" w="17102347">
                <a:moveTo>
                  <a:pt x="0" y="0"/>
                </a:moveTo>
                <a:lnTo>
                  <a:pt x="17102347" y="0"/>
                </a:lnTo>
                <a:lnTo>
                  <a:pt x="17102347" y="6186432"/>
                </a:lnTo>
                <a:lnTo>
                  <a:pt x="0" y="6186432"/>
                </a:lnTo>
                <a:lnTo>
                  <a:pt x="0" y="0"/>
                </a:lnTo>
                <a:close/>
              </a:path>
            </a:pathLst>
          </a:custGeom>
          <a:blipFill>
            <a:blip r:embed="rId3"/>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p:cSld>
    <p:bg>
      <p:bgPr>
        <a:solidFill>
          <a:srgbClr val="F8F6E7"/>
        </a:solidFill>
      </p:bgPr>
    </p:bg>
    <p:spTree>
      <p:nvGrpSpPr>
        <p:cNvPr id="1" name=""/>
        <p:cNvGrpSpPr/>
        <p:nvPr/>
      </p:nvGrpSpPr>
      <p:grpSpPr>
        <a:xfrm>
          <a:off x="0" y="0"/>
          <a:ext cx="0" cy="0"/>
          <a:chOff x="0" y="0"/>
          <a:chExt cx="0" cy="0"/>
        </a:xfrm>
      </p:grpSpPr>
      <p:sp>
        <p:nvSpPr>
          <p:cNvPr name="TextBox 2" id="2"/>
          <p:cNvSpPr txBox="true"/>
          <p:nvPr/>
        </p:nvSpPr>
        <p:spPr>
          <a:xfrm rot="0">
            <a:off x="0" y="287021"/>
            <a:ext cx="18012453" cy="9999979"/>
          </a:xfrm>
          <a:prstGeom prst="rect">
            <a:avLst/>
          </a:prstGeom>
        </p:spPr>
        <p:txBody>
          <a:bodyPr anchor="t" rtlCol="false" tIns="0" lIns="0" bIns="0" rIns="0">
            <a:spAutoFit/>
          </a:bodyPr>
          <a:lstStyle/>
          <a:p>
            <a:pPr algn="just" marL="496575" indent="-248288" lvl="1">
              <a:lnSpc>
                <a:spcPts val="3220"/>
              </a:lnSpc>
              <a:spcBef>
                <a:spcPct val="0"/>
              </a:spcBef>
              <a:buFont typeface="Arial"/>
              <a:buChar char="•"/>
            </a:pPr>
            <a:r>
              <a:rPr lang="en-US" sz="2300">
                <a:solidFill>
                  <a:srgbClr val="000000"/>
                </a:solidFill>
                <a:latin typeface="Roboto"/>
              </a:rPr>
              <a:t>A área de produtos vegetais é a área plantada com culturas temporárias ou permanentes, destinadas a consumo próprio ou comércio, bem como a plantada com forrageira de corte destinada à alimentação de animais de outro imóvel rural, do mesmo contribuinte ou não, sendo a forrageira de corte comercializada ou não. </a:t>
            </a:r>
          </a:p>
          <a:p>
            <a:pPr algn="just">
              <a:lnSpc>
                <a:spcPts val="3220"/>
              </a:lnSpc>
              <a:spcBef>
                <a:spcPct val="0"/>
              </a:spcBef>
            </a:pPr>
          </a:p>
          <a:p>
            <a:pPr algn="just" marL="496575" indent="-248288" lvl="1">
              <a:lnSpc>
                <a:spcPts val="3220"/>
              </a:lnSpc>
              <a:spcBef>
                <a:spcPct val="0"/>
              </a:spcBef>
              <a:buFont typeface="Arial"/>
              <a:buChar char="•"/>
            </a:pPr>
            <a:r>
              <a:rPr lang="en-US" sz="2300">
                <a:solidFill>
                  <a:srgbClr val="000000"/>
                </a:solidFill>
                <a:latin typeface="Roboto"/>
              </a:rPr>
              <a:t>A área em descanso é a que tenha permanecido em descanso para a recuperação do solo, desde que por recomendação técnica expressa, constante de laudo técnico.</a:t>
            </a:r>
          </a:p>
          <a:p>
            <a:pPr algn="just">
              <a:lnSpc>
                <a:spcPts val="3220"/>
              </a:lnSpc>
              <a:spcBef>
                <a:spcPct val="0"/>
              </a:spcBef>
            </a:pPr>
          </a:p>
          <a:p>
            <a:pPr algn="just" marL="496575" indent="-248288" lvl="1">
              <a:lnSpc>
                <a:spcPts val="3220"/>
              </a:lnSpc>
              <a:spcBef>
                <a:spcPct val="0"/>
              </a:spcBef>
              <a:buFont typeface="Arial"/>
              <a:buChar char="•"/>
            </a:pPr>
            <a:r>
              <a:rPr lang="en-US" sz="2300">
                <a:solidFill>
                  <a:srgbClr val="000000"/>
                </a:solidFill>
                <a:latin typeface="Roboto"/>
              </a:rPr>
              <a:t>A área de reflorestamento é área explorada com reflorestamento de essências exóticas ou nativas, destinadas ao consumo próprio ou ao comércio. As florestas plantadas no imóvel rural, destinadas ao corte, devem ser informadas como área de reflorestamento.</a:t>
            </a:r>
          </a:p>
          <a:p>
            <a:pPr algn="just">
              <a:lnSpc>
                <a:spcPts val="3220"/>
              </a:lnSpc>
              <a:spcBef>
                <a:spcPct val="0"/>
              </a:spcBef>
            </a:pPr>
          </a:p>
          <a:p>
            <a:pPr algn="just" marL="496575" indent="-248288" lvl="1">
              <a:lnSpc>
                <a:spcPts val="3220"/>
              </a:lnSpc>
              <a:spcBef>
                <a:spcPct val="0"/>
              </a:spcBef>
              <a:buFont typeface="Arial"/>
              <a:buChar char="•"/>
            </a:pPr>
            <a:r>
              <a:rPr lang="en-US" sz="2300">
                <a:solidFill>
                  <a:srgbClr val="000000"/>
                </a:solidFill>
                <a:latin typeface="Roboto"/>
              </a:rPr>
              <a:t>A área de pastagem é a área utilizada como pastagem para animais, incluída a área ocupada por forrageira de corte, efetivamente utilizada para alimentação de animais do mesmo imóvel rural, tais como capim-elefante e cana-forrageira.</a:t>
            </a:r>
          </a:p>
          <a:p>
            <a:pPr algn="just">
              <a:lnSpc>
                <a:spcPts val="3220"/>
              </a:lnSpc>
              <a:spcBef>
                <a:spcPct val="0"/>
              </a:spcBef>
            </a:pPr>
          </a:p>
          <a:p>
            <a:pPr algn="just" marL="496575" indent="-248288" lvl="1">
              <a:lnSpc>
                <a:spcPts val="3220"/>
              </a:lnSpc>
              <a:spcBef>
                <a:spcPct val="0"/>
              </a:spcBef>
              <a:buFont typeface="Arial"/>
              <a:buChar char="•"/>
            </a:pPr>
            <a:r>
              <a:rPr lang="en-US" sz="2300">
                <a:solidFill>
                  <a:srgbClr val="000000"/>
                </a:solidFill>
                <a:latin typeface="Roboto"/>
              </a:rPr>
              <a:t>A área de exploração extrativa é a área utilizada com atividade de extração e coleta de produtos vegetais nativos (não plantados), inclusive a exploração madeireira de florestas nativas, observadas a legislação ambiental e, quando obrigatório, o índice de rendimento por produto, em função da localização e da área do imóvel.</a:t>
            </a:r>
          </a:p>
          <a:p>
            <a:pPr algn="just">
              <a:lnSpc>
                <a:spcPts val="3220"/>
              </a:lnSpc>
              <a:spcBef>
                <a:spcPct val="0"/>
              </a:spcBef>
            </a:pPr>
          </a:p>
          <a:p>
            <a:pPr algn="just" marL="496575" indent="-248288" lvl="1">
              <a:lnSpc>
                <a:spcPts val="3220"/>
              </a:lnSpc>
              <a:spcBef>
                <a:spcPct val="0"/>
              </a:spcBef>
              <a:buFont typeface="Arial"/>
              <a:buChar char="•"/>
            </a:pPr>
            <a:r>
              <a:rPr lang="en-US" sz="2300">
                <a:solidFill>
                  <a:srgbClr val="000000"/>
                </a:solidFill>
                <a:latin typeface="Roboto"/>
              </a:rPr>
              <a:t>A área de atividade granjeira ou aquícola é a área utilizada para a exploração de atividade granjeira ou aquícola ocupada com benfeitorias, construções e instalações destinadas ou empregadas na criação, dentre outros, de suínos, coelhos, bichos-daseda, abelhas, aves, peixes, crustáceos, répteis e anfíbios.</a:t>
            </a:r>
          </a:p>
          <a:p>
            <a:pPr algn="just">
              <a:lnSpc>
                <a:spcPts val="3220"/>
              </a:lnSpc>
              <a:spcBef>
                <a:spcPct val="0"/>
              </a:spcBef>
            </a:pPr>
          </a:p>
          <a:p>
            <a:pPr algn="just" marL="496575" indent="-248288" lvl="1">
              <a:lnSpc>
                <a:spcPts val="3220"/>
              </a:lnSpc>
              <a:spcBef>
                <a:spcPct val="0"/>
              </a:spcBef>
              <a:buFont typeface="Arial"/>
              <a:buChar char="•"/>
            </a:pPr>
            <a:r>
              <a:rPr lang="en-US" sz="2300">
                <a:solidFill>
                  <a:srgbClr val="000000"/>
                </a:solidFill>
                <a:latin typeface="Roboto"/>
              </a:rPr>
              <a:t>A área de frustração de safra ou destruição de pastagem por calamidade é a porção da área aproveitável do imóvel rural que esteja comprovadamente situada em área de ocorrência de calamidade pública decretada pelo Poder Público local até 31 de dezembro do ano anterior ao de ocorrência do fato gerador do ITR, e reconhecida pelo governo federal, da qual tenha resultado frustração de safra ou destruição de pastagem.</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1298729" y="2257646"/>
            <a:ext cx="16153240" cy="8029354"/>
          </a:xfrm>
          <a:custGeom>
            <a:avLst/>
            <a:gdLst/>
            <a:ahLst/>
            <a:cxnLst/>
            <a:rect r="r" b="b" t="t" l="l"/>
            <a:pathLst>
              <a:path h="8029354" w="16153240">
                <a:moveTo>
                  <a:pt x="0" y="0"/>
                </a:moveTo>
                <a:lnTo>
                  <a:pt x="16153239" y="0"/>
                </a:lnTo>
                <a:lnTo>
                  <a:pt x="16153239" y="8029354"/>
                </a:lnTo>
                <a:lnTo>
                  <a:pt x="0" y="8029354"/>
                </a:lnTo>
                <a:lnTo>
                  <a:pt x="0" y="0"/>
                </a:lnTo>
                <a:close/>
              </a:path>
            </a:pathLst>
          </a:custGeom>
          <a:blipFill>
            <a:blip r:embed="rId2"/>
            <a:stretch>
              <a:fillRect l="0" t="-3749" r="0" b="-831"/>
            </a:stretch>
          </a:blipFill>
        </p:spPr>
      </p:sp>
      <p:sp>
        <p:nvSpPr>
          <p:cNvPr name="TextBox 3" id="3"/>
          <p:cNvSpPr txBox="true"/>
          <p:nvPr/>
        </p:nvSpPr>
        <p:spPr>
          <a:xfrm rot="0">
            <a:off x="1343100" y="458788"/>
            <a:ext cx="16108869" cy="1536065"/>
          </a:xfrm>
          <a:prstGeom prst="rect">
            <a:avLst/>
          </a:prstGeom>
        </p:spPr>
        <p:txBody>
          <a:bodyPr anchor="t" rtlCol="false" tIns="0" lIns="0" bIns="0" rIns="0">
            <a:spAutoFit/>
          </a:bodyPr>
          <a:lstStyle/>
          <a:p>
            <a:pPr algn="ctr">
              <a:lnSpc>
                <a:spcPts val="4060"/>
              </a:lnSpc>
              <a:spcBef>
                <a:spcPct val="0"/>
              </a:spcBef>
            </a:pPr>
            <a:r>
              <a:rPr lang="en-US" sz="2900">
                <a:solidFill>
                  <a:srgbClr val="000000"/>
                </a:solidFill>
                <a:latin typeface="Roboto Bold"/>
              </a:rPr>
              <a:t>O GU é a relação percentual existente entre a área efetivamente utilizada pela atividade </a:t>
            </a:r>
            <a:r>
              <a:rPr lang="en-US" sz="2900">
                <a:solidFill>
                  <a:srgbClr val="000000"/>
                </a:solidFill>
                <a:latin typeface="Roboto Bold"/>
              </a:rPr>
              <a:t>rural e a área aproveitável do imóvel rural. Constitui critério, juntamente à área total do imóvel rural, para a determinação das alíquotas do ITR.</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TextBox 2" id="2"/>
          <p:cNvSpPr txBox="true"/>
          <p:nvPr/>
        </p:nvSpPr>
        <p:spPr>
          <a:xfrm rot="0">
            <a:off x="1028700" y="638724"/>
            <a:ext cx="12534417" cy="10180320"/>
          </a:xfrm>
          <a:prstGeom prst="rect">
            <a:avLst/>
          </a:prstGeom>
        </p:spPr>
        <p:txBody>
          <a:bodyPr anchor="t" rtlCol="false" tIns="0" lIns="0" bIns="0" rIns="0">
            <a:spAutoFit/>
          </a:bodyPr>
          <a:lstStyle/>
          <a:p>
            <a:pPr algn="just">
              <a:lnSpc>
                <a:spcPts val="5040"/>
              </a:lnSpc>
            </a:pPr>
            <a:r>
              <a:rPr lang="en-US" sz="3000">
                <a:solidFill>
                  <a:srgbClr val="000000"/>
                </a:solidFill>
                <a:latin typeface="Arimo"/>
              </a:rPr>
              <a:t>Não incidência de ITR s</a:t>
            </a:r>
            <a:r>
              <a:rPr lang="en-US" sz="3000">
                <a:solidFill>
                  <a:srgbClr val="000000"/>
                </a:solidFill>
                <a:latin typeface="Arimo"/>
              </a:rPr>
              <a:t>obre pequenas glebas rurais, quando as explore, só ou com sua família, o proprietário que não possua outro imóvel. São os imóveis com área igual ou inferior a:</a:t>
            </a:r>
          </a:p>
          <a:p>
            <a:pPr algn="just" marL="647700" indent="-323850" lvl="1">
              <a:lnSpc>
                <a:spcPts val="5040"/>
              </a:lnSpc>
              <a:buFont typeface="Arial"/>
              <a:buChar char="•"/>
            </a:pPr>
            <a:r>
              <a:rPr lang="en-US" sz="3000">
                <a:solidFill>
                  <a:srgbClr val="000000"/>
                </a:solidFill>
                <a:latin typeface="Arimo"/>
              </a:rPr>
              <a:t>100 ha, se localizado em município compreendido na Amazônia Ocidental ou no Pantanal mato-grossense e sul-mato-grossense;</a:t>
            </a:r>
          </a:p>
          <a:p>
            <a:pPr algn="just" marL="647700" indent="-323850" lvl="1">
              <a:lnSpc>
                <a:spcPts val="5040"/>
              </a:lnSpc>
              <a:buFont typeface="Arial"/>
              <a:buChar char="•"/>
            </a:pPr>
            <a:r>
              <a:rPr lang="en-US" sz="3000">
                <a:solidFill>
                  <a:srgbClr val="000000"/>
                </a:solidFill>
                <a:latin typeface="Arimo"/>
              </a:rPr>
              <a:t>50 ha, se localizado em município compreendido no Polígono das Secas ou na Amazônia Oriental;</a:t>
            </a:r>
          </a:p>
          <a:p>
            <a:pPr algn="just" marL="647700" indent="-323850" lvl="1">
              <a:lnSpc>
                <a:spcPts val="5040"/>
              </a:lnSpc>
              <a:buFont typeface="Arial"/>
              <a:buChar char="•"/>
            </a:pPr>
            <a:r>
              <a:rPr lang="en-US" sz="3000">
                <a:solidFill>
                  <a:srgbClr val="000000"/>
                </a:solidFill>
                <a:latin typeface="Arimo"/>
              </a:rPr>
              <a:t>30 ha, se localizado em qualquer outro município.</a:t>
            </a:r>
          </a:p>
          <a:p>
            <a:pPr algn="just">
              <a:lnSpc>
                <a:spcPts val="5040"/>
              </a:lnSpc>
            </a:pPr>
          </a:p>
          <a:p>
            <a:pPr algn="just">
              <a:lnSpc>
                <a:spcPts val="5040"/>
              </a:lnSpc>
            </a:pPr>
            <a:r>
              <a:rPr lang="en-US" sz="3000">
                <a:solidFill>
                  <a:srgbClr val="000000"/>
                </a:solidFill>
                <a:latin typeface="Arimo"/>
              </a:rPr>
              <a:t>Valor da Terra Nua: valor de mercado do solo com sua superfície, florestas naturais, matas nativas e pastagens naturais.</a:t>
            </a:r>
          </a:p>
          <a:p>
            <a:pPr algn="just">
              <a:lnSpc>
                <a:spcPts val="5040"/>
              </a:lnSpc>
            </a:pPr>
          </a:p>
          <a:p>
            <a:pPr algn="just">
              <a:lnSpc>
                <a:spcPts val="5040"/>
              </a:lnSpc>
            </a:pPr>
            <a:r>
              <a:rPr lang="en-US" sz="3000">
                <a:solidFill>
                  <a:srgbClr val="000000"/>
                </a:solidFill>
                <a:latin typeface="Arimo"/>
              </a:rPr>
              <a:t>Valor da Terra Nua deve ser informado anualmente pelo município conveniado até abril de cada ano.</a:t>
            </a:r>
          </a:p>
          <a:p>
            <a:pPr algn="just">
              <a:lnSpc>
                <a:spcPts val="5040"/>
              </a:lnSpc>
            </a:pPr>
          </a:p>
          <a:p>
            <a:pPr algn="just">
              <a:lnSpc>
                <a:spcPts val="5040"/>
              </a:lnSpc>
            </a:pPr>
          </a:p>
        </p:txBody>
      </p:sp>
      <p:sp>
        <p:nvSpPr>
          <p:cNvPr name="Freeform 3" id="3"/>
          <p:cNvSpPr/>
          <p:nvPr/>
        </p:nvSpPr>
        <p:spPr>
          <a:xfrm flipH="false" flipV="false" rot="0">
            <a:off x="3290262" y="278929"/>
            <a:ext cx="7315200" cy="226106"/>
          </a:xfrm>
          <a:custGeom>
            <a:avLst/>
            <a:gdLst/>
            <a:ahLst/>
            <a:cxnLst/>
            <a:rect r="r" b="b" t="t" l="l"/>
            <a:pathLst>
              <a:path h="226106" w="7315200">
                <a:moveTo>
                  <a:pt x="0" y="0"/>
                </a:moveTo>
                <a:lnTo>
                  <a:pt x="7315200" y="0"/>
                </a:lnTo>
                <a:lnTo>
                  <a:pt x="7315200" y="226106"/>
                </a:lnTo>
                <a:lnTo>
                  <a:pt x="0" y="2261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3705663" y="0"/>
            <a:ext cx="4943132" cy="10287000"/>
          </a:xfrm>
          <a:custGeom>
            <a:avLst/>
            <a:gdLst/>
            <a:ahLst/>
            <a:cxnLst/>
            <a:rect r="r" b="b" t="t" l="l"/>
            <a:pathLst>
              <a:path h="10287000" w="4943132">
                <a:moveTo>
                  <a:pt x="0" y="0"/>
                </a:moveTo>
                <a:lnTo>
                  <a:pt x="4943132" y="0"/>
                </a:lnTo>
                <a:lnTo>
                  <a:pt x="4943132" y="10287000"/>
                </a:lnTo>
                <a:lnTo>
                  <a:pt x="0" y="10287000"/>
                </a:lnTo>
                <a:lnTo>
                  <a:pt x="0" y="0"/>
                </a:lnTo>
                <a:close/>
              </a:path>
            </a:pathLst>
          </a:custGeom>
          <a:blipFill>
            <a:blip r:embed="rId4"/>
            <a:stretch>
              <a:fillRect l="-50547" t="0" r="-15938" b="0"/>
            </a:stretch>
          </a:blipFill>
        </p:spPr>
      </p:sp>
      <p:grpSp>
        <p:nvGrpSpPr>
          <p:cNvPr name="Group 5" id="5"/>
          <p:cNvGrpSpPr/>
          <p:nvPr/>
        </p:nvGrpSpPr>
        <p:grpSpPr>
          <a:xfrm rot="0">
            <a:off x="368243" y="791124"/>
            <a:ext cx="460886" cy="460886"/>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438E20"/>
            </a:solidFill>
          </p:spPr>
        </p:sp>
        <p:sp>
          <p:nvSpPr>
            <p:cNvPr name="TextBox 7" id="7"/>
            <p:cNvSpPr txBox="true"/>
            <p:nvPr/>
          </p:nvSpPr>
          <p:spPr>
            <a:xfrm>
              <a:off x="0" y="155575"/>
              <a:ext cx="711200" cy="454025"/>
            </a:xfrm>
            <a:prstGeom prst="rect">
              <a:avLst/>
            </a:prstGeom>
          </p:spPr>
          <p:txBody>
            <a:bodyPr anchor="ctr" rtlCol="false" tIns="50800" lIns="50800" bIns="50800" rIns="50800"/>
            <a:lstStyle/>
            <a:p>
              <a:pPr algn="ctr">
                <a:lnSpc>
                  <a:spcPts val="2800"/>
                </a:lnSpc>
              </a:pPr>
            </a:p>
          </p:txBody>
        </p:sp>
      </p:grpSp>
      <p:grpSp>
        <p:nvGrpSpPr>
          <p:cNvPr name="Group 8" id="8"/>
          <p:cNvGrpSpPr/>
          <p:nvPr/>
        </p:nvGrpSpPr>
        <p:grpSpPr>
          <a:xfrm rot="0">
            <a:off x="368243" y="6669103"/>
            <a:ext cx="460886" cy="460886"/>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438E20"/>
            </a:solidFill>
          </p:spPr>
        </p:sp>
        <p:sp>
          <p:nvSpPr>
            <p:cNvPr name="TextBox 10" id="10"/>
            <p:cNvSpPr txBox="true"/>
            <p:nvPr/>
          </p:nvSpPr>
          <p:spPr>
            <a:xfrm>
              <a:off x="0" y="155575"/>
              <a:ext cx="711200" cy="454025"/>
            </a:xfrm>
            <a:prstGeom prst="rect">
              <a:avLst/>
            </a:prstGeom>
          </p:spPr>
          <p:txBody>
            <a:bodyPr anchor="ctr" rtlCol="false" tIns="50800" lIns="50800" bIns="50800" rIns="50800"/>
            <a:lstStyle/>
            <a:p>
              <a:pPr algn="ctr">
                <a:lnSpc>
                  <a:spcPts val="2800"/>
                </a:lnSpc>
              </a:pPr>
            </a:p>
          </p:txBody>
        </p:sp>
      </p:grpSp>
      <p:grpSp>
        <p:nvGrpSpPr>
          <p:cNvPr name="Group 11" id="11"/>
          <p:cNvGrpSpPr/>
          <p:nvPr/>
        </p:nvGrpSpPr>
        <p:grpSpPr>
          <a:xfrm rot="0">
            <a:off x="368243" y="8498438"/>
            <a:ext cx="460886" cy="460886"/>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438E20"/>
            </a:solidFill>
          </p:spPr>
        </p:sp>
        <p:sp>
          <p:nvSpPr>
            <p:cNvPr name="TextBox 13" id="13"/>
            <p:cNvSpPr txBox="true"/>
            <p:nvPr/>
          </p:nvSpPr>
          <p:spPr>
            <a:xfrm>
              <a:off x="0" y="155575"/>
              <a:ext cx="711200" cy="454025"/>
            </a:xfrm>
            <a:prstGeom prst="rect">
              <a:avLst/>
            </a:prstGeom>
          </p:spPr>
          <p:txBody>
            <a:bodyPr anchor="ctr" rtlCol="false" tIns="50800" lIns="50800" bIns="50800" rIns="50800"/>
            <a:lstStyle/>
            <a:p>
              <a:pPr algn="ctr">
                <a:lnSpc>
                  <a:spcPts val="2800"/>
                </a:lnSpc>
              </a:pP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A6A6A6">
                <a:alpha val="100000"/>
              </a:srgbClr>
            </a:gs>
            <a:gs pos="100000">
              <a:srgbClr val="FFFFFF">
                <a:alpha val="100000"/>
              </a:srgbClr>
            </a:gs>
          </a:gsLst>
          <a:lin ang="0"/>
        </a:gradFill>
      </p:bgPr>
    </p:bg>
    <p:spTree>
      <p:nvGrpSpPr>
        <p:cNvPr id="1" name=""/>
        <p:cNvGrpSpPr/>
        <p:nvPr/>
      </p:nvGrpSpPr>
      <p:grpSpPr>
        <a:xfrm>
          <a:off x="0" y="0"/>
          <a:ext cx="0" cy="0"/>
          <a:chOff x="0" y="0"/>
          <a:chExt cx="0" cy="0"/>
        </a:xfrm>
      </p:grpSpPr>
      <p:sp>
        <p:nvSpPr>
          <p:cNvPr name="AutoShape 2" id="2"/>
          <p:cNvSpPr/>
          <p:nvPr/>
        </p:nvSpPr>
        <p:spPr>
          <a:xfrm>
            <a:off x="-753816" y="9639300"/>
            <a:ext cx="19281031" cy="0"/>
          </a:xfrm>
          <a:prstGeom prst="line">
            <a:avLst/>
          </a:prstGeom>
          <a:ln cap="flat" w="38100">
            <a:solidFill>
              <a:srgbClr val="FFFFFF"/>
            </a:solidFill>
            <a:prstDash val="solid"/>
            <a:headEnd type="none" len="sm" w="sm"/>
            <a:tailEnd type="none" len="sm" w="sm"/>
          </a:ln>
        </p:spPr>
      </p:sp>
      <p:sp>
        <p:nvSpPr>
          <p:cNvPr name="Freeform 3" id="3"/>
          <p:cNvSpPr/>
          <p:nvPr/>
        </p:nvSpPr>
        <p:spPr>
          <a:xfrm flipH="false" flipV="false" rot="0">
            <a:off x="0" y="6215597"/>
            <a:ext cx="18288000" cy="4277274"/>
          </a:xfrm>
          <a:custGeom>
            <a:avLst/>
            <a:gdLst/>
            <a:ahLst/>
            <a:cxnLst/>
            <a:rect r="r" b="b" t="t" l="l"/>
            <a:pathLst>
              <a:path h="4277274" w="18288000">
                <a:moveTo>
                  <a:pt x="0" y="0"/>
                </a:moveTo>
                <a:lnTo>
                  <a:pt x="18288000" y="0"/>
                </a:lnTo>
                <a:lnTo>
                  <a:pt x="18288000" y="4277274"/>
                </a:lnTo>
                <a:lnTo>
                  <a:pt x="0" y="4277274"/>
                </a:lnTo>
                <a:lnTo>
                  <a:pt x="0" y="0"/>
                </a:lnTo>
                <a:close/>
              </a:path>
            </a:pathLst>
          </a:custGeom>
          <a:blipFill>
            <a:blip r:embed="rId2"/>
            <a:stretch>
              <a:fillRect l="0" t="-125806" r="0" b="-14697"/>
            </a:stretch>
          </a:blipFill>
        </p:spPr>
      </p:sp>
      <p:sp>
        <p:nvSpPr>
          <p:cNvPr name="TextBox 4" id="4"/>
          <p:cNvSpPr txBox="true"/>
          <p:nvPr/>
        </p:nvSpPr>
        <p:spPr>
          <a:xfrm rot="0">
            <a:off x="244494" y="735042"/>
            <a:ext cx="17799011" cy="5024703"/>
          </a:xfrm>
          <a:prstGeom prst="rect">
            <a:avLst/>
          </a:prstGeom>
        </p:spPr>
        <p:txBody>
          <a:bodyPr anchor="t" rtlCol="false" tIns="0" lIns="0" bIns="0" rIns="0">
            <a:spAutoFit/>
          </a:bodyPr>
          <a:lstStyle/>
          <a:p>
            <a:pPr algn="l" marL="766885" indent="-383442" lvl="1">
              <a:lnSpc>
                <a:spcPts val="4972"/>
              </a:lnSpc>
              <a:spcBef>
                <a:spcPct val="0"/>
              </a:spcBef>
              <a:buFont typeface="Arial"/>
              <a:buChar char="•"/>
            </a:pPr>
            <a:r>
              <a:rPr lang="en-US" sz="3552">
                <a:solidFill>
                  <a:srgbClr val="000000"/>
                </a:solidFill>
                <a:latin typeface="Arimo"/>
              </a:rPr>
              <a:t>Produto da arrecadação do ITR aos municípios: </a:t>
            </a:r>
          </a:p>
          <a:p>
            <a:pPr algn="l">
              <a:lnSpc>
                <a:spcPts val="4972"/>
              </a:lnSpc>
              <a:spcBef>
                <a:spcPct val="0"/>
              </a:spcBef>
            </a:pPr>
            <a:r>
              <a:rPr lang="en-US" sz="3552">
                <a:solidFill>
                  <a:srgbClr val="000000"/>
                </a:solidFill>
                <a:latin typeface="Arimo"/>
              </a:rPr>
              <a:t>             - Sem convênio 50%. </a:t>
            </a:r>
          </a:p>
          <a:p>
            <a:pPr algn="l">
              <a:lnSpc>
                <a:spcPts val="4972"/>
              </a:lnSpc>
              <a:spcBef>
                <a:spcPct val="0"/>
              </a:spcBef>
            </a:pPr>
            <a:r>
              <a:rPr lang="en-US" sz="3552">
                <a:solidFill>
                  <a:srgbClr val="000000"/>
                </a:solidFill>
                <a:latin typeface="Arimo"/>
              </a:rPr>
              <a:t>             - Com convênio União delega competência de fiscalização, lançamento e cobrança aos entes conveniados: 100%.</a:t>
            </a:r>
          </a:p>
          <a:p>
            <a:pPr algn="l">
              <a:lnSpc>
                <a:spcPts val="4972"/>
              </a:lnSpc>
              <a:spcBef>
                <a:spcPct val="0"/>
              </a:spcBef>
            </a:pPr>
          </a:p>
          <a:p>
            <a:pPr algn="l" marL="766885" indent="-383442" lvl="1">
              <a:lnSpc>
                <a:spcPts val="4972"/>
              </a:lnSpc>
              <a:spcBef>
                <a:spcPct val="0"/>
              </a:spcBef>
              <a:buFont typeface="Arial"/>
              <a:buChar char="•"/>
            </a:pPr>
            <a:r>
              <a:rPr lang="en-US" sz="3552">
                <a:solidFill>
                  <a:srgbClr val="000000"/>
                </a:solidFill>
                <a:latin typeface="Arimo"/>
              </a:rPr>
              <a:t>União poucos servidores/tempo para fiscalização do ITR.</a:t>
            </a:r>
          </a:p>
          <a:p>
            <a:pPr algn="l">
              <a:lnSpc>
                <a:spcPts val="4972"/>
              </a:lnSpc>
              <a:spcBef>
                <a:spcPct val="0"/>
              </a:spcBef>
            </a:pPr>
          </a:p>
          <a:p>
            <a:pPr algn="l" marL="766885" indent="-383442" lvl="1">
              <a:lnSpc>
                <a:spcPts val="4972"/>
              </a:lnSpc>
              <a:spcBef>
                <a:spcPct val="0"/>
              </a:spcBef>
              <a:buFont typeface="Arial"/>
              <a:buChar char="•"/>
            </a:pPr>
            <a:r>
              <a:rPr lang="en-US" sz="3552">
                <a:solidFill>
                  <a:srgbClr val="000000"/>
                </a:solidFill>
                <a:latin typeface="Arimo"/>
              </a:rPr>
              <a:t>Caráter extrafiscal visando cumprir a função social da propriedade.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TextBox 2" id="2"/>
          <p:cNvSpPr txBox="true"/>
          <p:nvPr/>
        </p:nvSpPr>
        <p:spPr>
          <a:xfrm rot="0">
            <a:off x="372076" y="424634"/>
            <a:ext cx="16410223" cy="6471887"/>
          </a:xfrm>
          <a:prstGeom prst="rect">
            <a:avLst/>
          </a:prstGeom>
        </p:spPr>
        <p:txBody>
          <a:bodyPr anchor="t" rtlCol="false" tIns="0" lIns="0" bIns="0" rIns="0">
            <a:spAutoFit/>
          </a:bodyPr>
          <a:lstStyle/>
          <a:p>
            <a:pPr algn="ctr">
              <a:lnSpc>
                <a:spcPts val="4900"/>
              </a:lnSpc>
              <a:spcBef>
                <a:spcPct val="0"/>
              </a:spcBef>
            </a:pPr>
            <a:r>
              <a:rPr lang="en-US" sz="3500">
                <a:solidFill>
                  <a:srgbClr val="000000"/>
                </a:solidFill>
                <a:latin typeface="Open Sans Extra Bold"/>
              </a:rPr>
              <a:t>ITR = </a:t>
            </a:r>
            <a:r>
              <a:rPr lang="en-US" sz="3500" u="sng">
                <a:solidFill>
                  <a:srgbClr val="000000"/>
                </a:solidFill>
                <a:latin typeface="Open Sans Extra Bold"/>
              </a:rPr>
              <a:t>área tributável </a:t>
            </a:r>
            <a:r>
              <a:rPr lang="en-US" sz="3500">
                <a:solidFill>
                  <a:srgbClr val="000000"/>
                </a:solidFill>
                <a:latin typeface="Open Sans Extra Bold"/>
              </a:rPr>
              <a:t>x VTN x alíquota</a:t>
            </a:r>
          </a:p>
          <a:p>
            <a:pPr algn="l">
              <a:lnSpc>
                <a:spcPts val="4900"/>
              </a:lnSpc>
              <a:spcBef>
                <a:spcPct val="0"/>
              </a:spcBef>
            </a:pPr>
            <a:r>
              <a:rPr lang="en-US" sz="3500">
                <a:solidFill>
                  <a:srgbClr val="000000"/>
                </a:solidFill>
                <a:latin typeface="Open Sans Extra Bold"/>
              </a:rPr>
              <a:t>                            </a:t>
            </a:r>
            <a:r>
              <a:rPr lang="en-US" sz="3500">
                <a:solidFill>
                  <a:srgbClr val="000000"/>
                </a:solidFill>
                <a:latin typeface="Open Sans Extra Bold"/>
              </a:rPr>
              <a:t>área total x Grau de Utilização</a:t>
            </a:r>
          </a:p>
          <a:p>
            <a:pPr algn="ctr">
              <a:lnSpc>
                <a:spcPts val="4900"/>
              </a:lnSpc>
              <a:spcBef>
                <a:spcPct val="0"/>
              </a:spcBef>
            </a:pPr>
          </a:p>
          <a:p>
            <a:pPr algn="ctr">
              <a:lnSpc>
                <a:spcPts val="7630"/>
              </a:lnSpc>
            </a:pPr>
            <a:r>
              <a:rPr lang="en-US" sz="3500" spc="56">
                <a:solidFill>
                  <a:srgbClr val="000000"/>
                </a:solidFill>
                <a:latin typeface="Arimo"/>
              </a:rPr>
              <a:t>VTN (valor da terra nua) = o valor do imóvel, excluídos os valores relativos a:</a:t>
            </a:r>
          </a:p>
          <a:p>
            <a:pPr algn="l">
              <a:lnSpc>
                <a:spcPts val="7630"/>
              </a:lnSpc>
            </a:pPr>
            <a:r>
              <a:rPr lang="en-US" sz="3500" spc="56">
                <a:solidFill>
                  <a:srgbClr val="000000"/>
                </a:solidFill>
                <a:latin typeface="Arimo"/>
              </a:rPr>
              <a:t>a) construções, instalações e benfeitorias;</a:t>
            </a:r>
          </a:p>
          <a:p>
            <a:pPr algn="l">
              <a:lnSpc>
                <a:spcPts val="7630"/>
              </a:lnSpc>
            </a:pPr>
            <a:r>
              <a:rPr lang="en-US" sz="3500" spc="56">
                <a:solidFill>
                  <a:srgbClr val="000000"/>
                </a:solidFill>
                <a:latin typeface="Arimo"/>
              </a:rPr>
              <a:t>b) culturas permanentes e temporárias;</a:t>
            </a:r>
          </a:p>
          <a:p>
            <a:pPr algn="l">
              <a:lnSpc>
                <a:spcPts val="7630"/>
              </a:lnSpc>
            </a:pPr>
            <a:r>
              <a:rPr lang="en-US" sz="3500" spc="56">
                <a:solidFill>
                  <a:srgbClr val="000000"/>
                </a:solidFill>
                <a:latin typeface="Arimo"/>
              </a:rPr>
              <a:t>c) pastagens cultivadas e melhoradas;</a:t>
            </a:r>
          </a:p>
          <a:p>
            <a:pPr algn="l">
              <a:lnSpc>
                <a:spcPts val="7630"/>
              </a:lnSpc>
            </a:pPr>
            <a:r>
              <a:rPr lang="en-US" sz="3500" spc="56">
                <a:solidFill>
                  <a:srgbClr val="000000"/>
                </a:solidFill>
                <a:latin typeface="Arimo"/>
              </a:rPr>
              <a:t>d) florestas plantadas;</a:t>
            </a:r>
          </a:p>
        </p:txBody>
      </p:sp>
      <p:sp>
        <p:nvSpPr>
          <p:cNvPr name="Freeform 3" id="3"/>
          <p:cNvSpPr/>
          <p:nvPr/>
        </p:nvSpPr>
        <p:spPr>
          <a:xfrm flipH="false" flipV="false" rot="0">
            <a:off x="606585" y="98140"/>
            <a:ext cx="923192" cy="1259939"/>
          </a:xfrm>
          <a:custGeom>
            <a:avLst/>
            <a:gdLst/>
            <a:ahLst/>
            <a:cxnLst/>
            <a:rect r="r" b="b" t="t" l="l"/>
            <a:pathLst>
              <a:path h="1259939" w="923192">
                <a:moveTo>
                  <a:pt x="0" y="0"/>
                </a:moveTo>
                <a:lnTo>
                  <a:pt x="923191" y="0"/>
                </a:lnTo>
                <a:lnTo>
                  <a:pt x="923191" y="1259939"/>
                </a:lnTo>
                <a:lnTo>
                  <a:pt x="0" y="12599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681911" y="3399384"/>
            <a:ext cx="8088290" cy="6298845"/>
          </a:xfrm>
          <a:custGeom>
            <a:avLst/>
            <a:gdLst/>
            <a:ahLst/>
            <a:cxnLst/>
            <a:rect r="r" b="b" t="t" l="l"/>
            <a:pathLst>
              <a:path h="6298845" w="8088290">
                <a:moveTo>
                  <a:pt x="0" y="0"/>
                </a:moveTo>
                <a:lnTo>
                  <a:pt x="8088290" y="0"/>
                </a:lnTo>
                <a:lnTo>
                  <a:pt x="8088290" y="6298845"/>
                </a:lnTo>
                <a:lnTo>
                  <a:pt x="0" y="6298845"/>
                </a:lnTo>
                <a:lnTo>
                  <a:pt x="0" y="0"/>
                </a:lnTo>
                <a:close/>
              </a:path>
            </a:pathLst>
          </a:custGeom>
          <a:blipFill>
            <a:blip r:embed="rId4"/>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2533040" y="0"/>
            <a:ext cx="13591035" cy="10287000"/>
          </a:xfrm>
          <a:custGeom>
            <a:avLst/>
            <a:gdLst/>
            <a:ahLst/>
            <a:cxnLst/>
            <a:rect r="r" b="b" t="t" l="l"/>
            <a:pathLst>
              <a:path h="10287000" w="13591035">
                <a:moveTo>
                  <a:pt x="0" y="0"/>
                </a:moveTo>
                <a:lnTo>
                  <a:pt x="13591035" y="0"/>
                </a:lnTo>
                <a:lnTo>
                  <a:pt x="13591035" y="10287000"/>
                </a:lnTo>
                <a:lnTo>
                  <a:pt x="0" y="10287000"/>
                </a:lnTo>
                <a:lnTo>
                  <a:pt x="0" y="0"/>
                </a:lnTo>
                <a:close/>
              </a:path>
            </a:pathLst>
          </a:custGeom>
          <a:blipFill>
            <a:blip r:embed="rId2"/>
            <a:stretch>
              <a:fillRect l="-21505" t="0" r="-5528" b="0"/>
            </a:stretch>
          </a:blipFill>
        </p:spPr>
      </p:sp>
      <p:sp>
        <p:nvSpPr>
          <p:cNvPr name="Freeform 3" id="3"/>
          <p:cNvSpPr/>
          <p:nvPr/>
        </p:nvSpPr>
        <p:spPr>
          <a:xfrm flipH="false" flipV="false" rot="0">
            <a:off x="16124075" y="0"/>
            <a:ext cx="2418309" cy="10287000"/>
          </a:xfrm>
          <a:custGeom>
            <a:avLst/>
            <a:gdLst/>
            <a:ahLst/>
            <a:cxnLst/>
            <a:rect r="r" b="b" t="t" l="l"/>
            <a:pathLst>
              <a:path h="10287000" w="2418309">
                <a:moveTo>
                  <a:pt x="0" y="0"/>
                </a:moveTo>
                <a:lnTo>
                  <a:pt x="2418308" y="0"/>
                </a:lnTo>
                <a:lnTo>
                  <a:pt x="2418308" y="10287000"/>
                </a:lnTo>
                <a:lnTo>
                  <a:pt x="0" y="10287000"/>
                </a:lnTo>
                <a:lnTo>
                  <a:pt x="0" y="0"/>
                </a:lnTo>
                <a:close/>
              </a:path>
            </a:pathLst>
          </a:custGeom>
          <a:blipFill>
            <a:blip r:embed="rId3"/>
            <a:stretch>
              <a:fillRect l="-687962" t="-11707" r="0" b="-11707"/>
            </a:stretch>
          </a:blipFill>
        </p:spPr>
      </p:sp>
      <p:sp>
        <p:nvSpPr>
          <p:cNvPr name="Freeform 4" id="4"/>
          <p:cNvSpPr/>
          <p:nvPr/>
        </p:nvSpPr>
        <p:spPr>
          <a:xfrm flipH="false" flipV="false" rot="0">
            <a:off x="0" y="0"/>
            <a:ext cx="2693525" cy="10287000"/>
          </a:xfrm>
          <a:custGeom>
            <a:avLst/>
            <a:gdLst/>
            <a:ahLst/>
            <a:cxnLst/>
            <a:rect r="r" b="b" t="t" l="l"/>
            <a:pathLst>
              <a:path h="10287000" w="2693525">
                <a:moveTo>
                  <a:pt x="0" y="0"/>
                </a:moveTo>
                <a:lnTo>
                  <a:pt x="2693525" y="0"/>
                </a:lnTo>
                <a:lnTo>
                  <a:pt x="2693525" y="10287000"/>
                </a:lnTo>
                <a:lnTo>
                  <a:pt x="0" y="10287000"/>
                </a:lnTo>
                <a:lnTo>
                  <a:pt x="0" y="0"/>
                </a:lnTo>
                <a:close/>
              </a:path>
            </a:pathLst>
          </a:custGeom>
          <a:blipFill>
            <a:blip r:embed="rId3"/>
            <a:stretch>
              <a:fillRect l="-391" t="0" r="-47284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0" y="384398"/>
            <a:ext cx="18288000" cy="9518204"/>
          </a:xfrm>
          <a:custGeom>
            <a:avLst/>
            <a:gdLst/>
            <a:ahLst/>
            <a:cxnLst/>
            <a:rect r="r" b="b" t="t" l="l"/>
            <a:pathLst>
              <a:path h="9518204" w="18288000">
                <a:moveTo>
                  <a:pt x="0" y="0"/>
                </a:moveTo>
                <a:lnTo>
                  <a:pt x="18288000" y="0"/>
                </a:lnTo>
                <a:lnTo>
                  <a:pt x="18288000" y="9518204"/>
                </a:lnTo>
                <a:lnTo>
                  <a:pt x="0" y="9518204"/>
                </a:lnTo>
                <a:lnTo>
                  <a:pt x="0" y="0"/>
                </a:lnTo>
                <a:close/>
              </a:path>
            </a:pathLst>
          </a:custGeom>
          <a:blipFill>
            <a:blip r:embed="rId2"/>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155076" y="124247"/>
            <a:ext cx="11810938" cy="6678689"/>
          </a:xfrm>
          <a:custGeom>
            <a:avLst/>
            <a:gdLst/>
            <a:ahLst/>
            <a:cxnLst/>
            <a:rect r="r" b="b" t="t" l="l"/>
            <a:pathLst>
              <a:path h="6678689" w="11810938">
                <a:moveTo>
                  <a:pt x="0" y="0"/>
                </a:moveTo>
                <a:lnTo>
                  <a:pt x="11810938" y="0"/>
                </a:lnTo>
                <a:lnTo>
                  <a:pt x="11810938" y="6678689"/>
                </a:lnTo>
                <a:lnTo>
                  <a:pt x="0" y="6678689"/>
                </a:lnTo>
                <a:lnTo>
                  <a:pt x="0" y="0"/>
                </a:lnTo>
                <a:close/>
              </a:path>
            </a:pathLst>
          </a:custGeom>
          <a:blipFill>
            <a:blip r:embed="rId2"/>
            <a:stretch>
              <a:fillRect l="0" t="0" r="0" b="0"/>
            </a:stretch>
          </a:blipFill>
        </p:spPr>
      </p:sp>
      <p:sp>
        <p:nvSpPr>
          <p:cNvPr name="Freeform 3" id="3"/>
          <p:cNvSpPr/>
          <p:nvPr/>
        </p:nvSpPr>
        <p:spPr>
          <a:xfrm flipH="false" flipV="false" rot="0">
            <a:off x="6881981" y="3721401"/>
            <a:ext cx="11179538" cy="6328041"/>
          </a:xfrm>
          <a:custGeom>
            <a:avLst/>
            <a:gdLst/>
            <a:ahLst/>
            <a:cxnLst/>
            <a:rect r="r" b="b" t="t" l="l"/>
            <a:pathLst>
              <a:path h="6328041" w="11179538">
                <a:moveTo>
                  <a:pt x="0" y="0"/>
                </a:moveTo>
                <a:lnTo>
                  <a:pt x="11179538" y="0"/>
                </a:lnTo>
                <a:lnTo>
                  <a:pt x="11179538" y="6328040"/>
                </a:lnTo>
                <a:lnTo>
                  <a:pt x="0" y="6328040"/>
                </a:lnTo>
                <a:lnTo>
                  <a:pt x="0" y="0"/>
                </a:lnTo>
                <a:close/>
              </a:path>
            </a:pathLst>
          </a:custGeom>
          <a:blipFill>
            <a:blip r:embed="rId3"/>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110633" y="238532"/>
            <a:ext cx="13399681" cy="7555140"/>
          </a:xfrm>
          <a:custGeom>
            <a:avLst/>
            <a:gdLst/>
            <a:ahLst/>
            <a:cxnLst/>
            <a:rect r="r" b="b" t="t" l="l"/>
            <a:pathLst>
              <a:path h="7555140" w="13399681">
                <a:moveTo>
                  <a:pt x="0" y="0"/>
                </a:moveTo>
                <a:lnTo>
                  <a:pt x="13399681" y="0"/>
                </a:lnTo>
                <a:lnTo>
                  <a:pt x="13399681" y="7555140"/>
                </a:lnTo>
                <a:lnTo>
                  <a:pt x="0" y="7555140"/>
                </a:lnTo>
                <a:lnTo>
                  <a:pt x="0" y="0"/>
                </a:lnTo>
                <a:close/>
              </a:path>
            </a:pathLst>
          </a:custGeom>
          <a:blipFill>
            <a:blip r:embed="rId2"/>
            <a:stretch>
              <a:fillRect l="0" t="0" r="0" b="0"/>
            </a:stretch>
          </a:blipFill>
        </p:spPr>
      </p:sp>
      <p:sp>
        <p:nvSpPr>
          <p:cNvPr name="Freeform 3" id="3"/>
          <p:cNvSpPr/>
          <p:nvPr/>
        </p:nvSpPr>
        <p:spPr>
          <a:xfrm flipH="false" flipV="false" rot="0">
            <a:off x="6347626" y="3302282"/>
            <a:ext cx="11568140" cy="6600868"/>
          </a:xfrm>
          <a:custGeom>
            <a:avLst/>
            <a:gdLst/>
            <a:ahLst/>
            <a:cxnLst/>
            <a:rect r="r" b="b" t="t" l="l"/>
            <a:pathLst>
              <a:path h="6600868" w="11568140">
                <a:moveTo>
                  <a:pt x="0" y="0"/>
                </a:moveTo>
                <a:lnTo>
                  <a:pt x="11568140" y="0"/>
                </a:lnTo>
                <a:lnTo>
                  <a:pt x="11568140" y="6600868"/>
                </a:lnTo>
                <a:lnTo>
                  <a:pt x="0" y="6600868"/>
                </a:lnTo>
                <a:lnTo>
                  <a:pt x="0" y="0"/>
                </a:lnTo>
                <a:close/>
              </a:path>
            </a:pathLst>
          </a:custGeom>
          <a:blipFill>
            <a:blip r:embed="rId3"/>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528264" y="0"/>
            <a:ext cx="8126128" cy="10266492"/>
          </a:xfrm>
          <a:custGeom>
            <a:avLst/>
            <a:gdLst/>
            <a:ahLst/>
            <a:cxnLst/>
            <a:rect r="r" b="b" t="t" l="l"/>
            <a:pathLst>
              <a:path h="10266492" w="8126128">
                <a:moveTo>
                  <a:pt x="0" y="0"/>
                </a:moveTo>
                <a:lnTo>
                  <a:pt x="8126128" y="0"/>
                </a:lnTo>
                <a:lnTo>
                  <a:pt x="8126128" y="10266492"/>
                </a:lnTo>
                <a:lnTo>
                  <a:pt x="0" y="10266492"/>
                </a:lnTo>
                <a:lnTo>
                  <a:pt x="0" y="0"/>
                </a:lnTo>
                <a:close/>
              </a:path>
            </a:pathLst>
          </a:custGeom>
          <a:blipFill>
            <a:blip r:embed="rId2"/>
            <a:stretch>
              <a:fillRect l="0" t="0" r="0" b="0"/>
            </a:stretch>
          </a:blipFill>
        </p:spPr>
      </p:sp>
      <p:sp>
        <p:nvSpPr>
          <p:cNvPr name="Freeform 3" id="3"/>
          <p:cNvSpPr/>
          <p:nvPr/>
        </p:nvSpPr>
        <p:spPr>
          <a:xfrm flipH="false" flipV="false" rot="0">
            <a:off x="8654392" y="0"/>
            <a:ext cx="8712846" cy="12364531"/>
          </a:xfrm>
          <a:custGeom>
            <a:avLst/>
            <a:gdLst/>
            <a:ahLst/>
            <a:cxnLst/>
            <a:rect r="r" b="b" t="t" l="l"/>
            <a:pathLst>
              <a:path h="12364531" w="8712846">
                <a:moveTo>
                  <a:pt x="0" y="0"/>
                </a:moveTo>
                <a:lnTo>
                  <a:pt x="8712846" y="0"/>
                </a:lnTo>
                <a:lnTo>
                  <a:pt x="8712846" y="12364531"/>
                </a:lnTo>
                <a:lnTo>
                  <a:pt x="0" y="12364531"/>
                </a:lnTo>
                <a:lnTo>
                  <a:pt x="0" y="0"/>
                </a:lnTo>
                <a:close/>
              </a:path>
            </a:pathLst>
          </a:custGeom>
          <a:blipFill>
            <a:blip r:embed="rId3"/>
            <a:stretch>
              <a:fillRect l="0" t="-4040" r="0" b="-404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187916" y="155372"/>
            <a:ext cx="10818738" cy="6156716"/>
          </a:xfrm>
          <a:custGeom>
            <a:avLst/>
            <a:gdLst/>
            <a:ahLst/>
            <a:cxnLst/>
            <a:rect r="r" b="b" t="t" l="l"/>
            <a:pathLst>
              <a:path h="6156716" w="10818738">
                <a:moveTo>
                  <a:pt x="0" y="0"/>
                </a:moveTo>
                <a:lnTo>
                  <a:pt x="10818738" y="0"/>
                </a:lnTo>
                <a:lnTo>
                  <a:pt x="10818738" y="6156716"/>
                </a:lnTo>
                <a:lnTo>
                  <a:pt x="0" y="6156716"/>
                </a:lnTo>
                <a:lnTo>
                  <a:pt x="0" y="0"/>
                </a:lnTo>
                <a:close/>
              </a:path>
            </a:pathLst>
          </a:custGeom>
          <a:blipFill>
            <a:blip r:embed="rId2"/>
            <a:stretch>
              <a:fillRect l="0" t="0" r="0" b="0"/>
            </a:stretch>
          </a:blipFill>
        </p:spPr>
      </p:sp>
      <p:sp>
        <p:nvSpPr>
          <p:cNvPr name="Freeform 3" id="3"/>
          <p:cNvSpPr/>
          <p:nvPr/>
        </p:nvSpPr>
        <p:spPr>
          <a:xfrm flipH="false" flipV="false" rot="0">
            <a:off x="7192771" y="3966659"/>
            <a:ext cx="10899597" cy="6141124"/>
          </a:xfrm>
          <a:custGeom>
            <a:avLst/>
            <a:gdLst/>
            <a:ahLst/>
            <a:cxnLst/>
            <a:rect r="r" b="b" t="t" l="l"/>
            <a:pathLst>
              <a:path h="6141124" w="10899597">
                <a:moveTo>
                  <a:pt x="0" y="0"/>
                </a:moveTo>
                <a:lnTo>
                  <a:pt x="10899597" y="0"/>
                </a:lnTo>
                <a:lnTo>
                  <a:pt x="10899597" y="6141124"/>
                </a:lnTo>
                <a:lnTo>
                  <a:pt x="0" y="6141124"/>
                </a:lnTo>
                <a:lnTo>
                  <a:pt x="0" y="0"/>
                </a:lnTo>
                <a:close/>
              </a:path>
            </a:pathLst>
          </a:custGeom>
          <a:blipFill>
            <a:blip r:embed="rId3"/>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150697" y="141268"/>
            <a:ext cx="10861079" cy="6152828"/>
          </a:xfrm>
          <a:custGeom>
            <a:avLst/>
            <a:gdLst/>
            <a:ahLst/>
            <a:cxnLst/>
            <a:rect r="r" b="b" t="t" l="l"/>
            <a:pathLst>
              <a:path h="6152828" w="10861079">
                <a:moveTo>
                  <a:pt x="0" y="0"/>
                </a:moveTo>
                <a:lnTo>
                  <a:pt x="10861079" y="0"/>
                </a:lnTo>
                <a:lnTo>
                  <a:pt x="10861079" y="6152828"/>
                </a:lnTo>
                <a:lnTo>
                  <a:pt x="0" y="6152828"/>
                </a:lnTo>
                <a:lnTo>
                  <a:pt x="0" y="0"/>
                </a:lnTo>
                <a:close/>
              </a:path>
            </a:pathLst>
          </a:custGeom>
          <a:blipFill>
            <a:blip r:embed="rId2"/>
            <a:stretch>
              <a:fillRect l="0" t="0" r="0" b="0"/>
            </a:stretch>
          </a:blipFill>
        </p:spPr>
      </p:sp>
      <p:sp>
        <p:nvSpPr>
          <p:cNvPr name="Freeform 3" id="3"/>
          <p:cNvSpPr/>
          <p:nvPr/>
        </p:nvSpPr>
        <p:spPr>
          <a:xfrm flipH="false" flipV="false" rot="0">
            <a:off x="7346566" y="4017246"/>
            <a:ext cx="10816686" cy="6168339"/>
          </a:xfrm>
          <a:custGeom>
            <a:avLst/>
            <a:gdLst/>
            <a:ahLst/>
            <a:cxnLst/>
            <a:rect r="r" b="b" t="t" l="l"/>
            <a:pathLst>
              <a:path h="6168339" w="10816686">
                <a:moveTo>
                  <a:pt x="0" y="0"/>
                </a:moveTo>
                <a:lnTo>
                  <a:pt x="10816686" y="0"/>
                </a:lnTo>
                <a:lnTo>
                  <a:pt x="10816686" y="6168339"/>
                </a:lnTo>
                <a:lnTo>
                  <a:pt x="0" y="6168339"/>
                </a:lnTo>
                <a:lnTo>
                  <a:pt x="0" y="0"/>
                </a:lnTo>
                <a:close/>
              </a:path>
            </a:pathLst>
          </a:custGeom>
          <a:blipFill>
            <a:blip r:embed="rId3"/>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9614" y="157316"/>
            <a:ext cx="10843245" cy="6152828"/>
          </a:xfrm>
          <a:custGeom>
            <a:avLst/>
            <a:gdLst/>
            <a:ahLst/>
            <a:cxnLst/>
            <a:rect r="r" b="b" t="t" l="l"/>
            <a:pathLst>
              <a:path h="6152828" w="10843245">
                <a:moveTo>
                  <a:pt x="0" y="0"/>
                </a:moveTo>
                <a:lnTo>
                  <a:pt x="10843245" y="0"/>
                </a:lnTo>
                <a:lnTo>
                  <a:pt x="10843245" y="6152828"/>
                </a:lnTo>
                <a:lnTo>
                  <a:pt x="0" y="6152828"/>
                </a:lnTo>
                <a:lnTo>
                  <a:pt x="0" y="0"/>
                </a:lnTo>
                <a:close/>
              </a:path>
            </a:pathLst>
          </a:custGeom>
          <a:blipFill>
            <a:blip r:embed="rId2"/>
            <a:stretch>
              <a:fillRect l="0" t="0" r="0" b="0"/>
            </a:stretch>
          </a:blipFill>
        </p:spPr>
      </p:sp>
      <p:sp>
        <p:nvSpPr>
          <p:cNvPr name="Freeform 3" id="3"/>
          <p:cNvSpPr/>
          <p:nvPr/>
        </p:nvSpPr>
        <p:spPr>
          <a:xfrm flipH="false" flipV="false" rot="0">
            <a:off x="7277916" y="3991932"/>
            <a:ext cx="10857696" cy="6154773"/>
          </a:xfrm>
          <a:custGeom>
            <a:avLst/>
            <a:gdLst/>
            <a:ahLst/>
            <a:cxnLst/>
            <a:rect r="r" b="b" t="t" l="l"/>
            <a:pathLst>
              <a:path h="6154773" w="10857696">
                <a:moveTo>
                  <a:pt x="0" y="0"/>
                </a:moveTo>
                <a:lnTo>
                  <a:pt x="10857695" y="0"/>
                </a:lnTo>
                <a:lnTo>
                  <a:pt x="10857695" y="6154772"/>
                </a:lnTo>
                <a:lnTo>
                  <a:pt x="0" y="6154772"/>
                </a:lnTo>
                <a:lnTo>
                  <a:pt x="0" y="0"/>
                </a:lnTo>
                <a:close/>
              </a:path>
            </a:pathLst>
          </a:custGeom>
          <a:blipFill>
            <a:blip r:embed="rId3"/>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135238" y="147923"/>
            <a:ext cx="11158552" cy="6275540"/>
          </a:xfrm>
          <a:custGeom>
            <a:avLst/>
            <a:gdLst/>
            <a:ahLst/>
            <a:cxnLst/>
            <a:rect r="r" b="b" t="t" l="l"/>
            <a:pathLst>
              <a:path h="6275540" w="11158552">
                <a:moveTo>
                  <a:pt x="0" y="0"/>
                </a:moveTo>
                <a:lnTo>
                  <a:pt x="11158552" y="0"/>
                </a:lnTo>
                <a:lnTo>
                  <a:pt x="11158552" y="6275540"/>
                </a:lnTo>
                <a:lnTo>
                  <a:pt x="0" y="6275540"/>
                </a:lnTo>
                <a:lnTo>
                  <a:pt x="0" y="0"/>
                </a:lnTo>
                <a:close/>
              </a:path>
            </a:pathLst>
          </a:custGeom>
          <a:blipFill>
            <a:blip r:embed="rId2"/>
            <a:stretch>
              <a:fillRect l="0" t="0" r="0" b="0"/>
            </a:stretch>
          </a:blipFill>
        </p:spPr>
      </p:sp>
      <p:sp>
        <p:nvSpPr>
          <p:cNvPr name="Freeform 3" id="3"/>
          <p:cNvSpPr/>
          <p:nvPr/>
        </p:nvSpPr>
        <p:spPr>
          <a:xfrm flipH="false" flipV="false" rot="0">
            <a:off x="2217632" y="6567899"/>
            <a:ext cx="15494857" cy="3037250"/>
          </a:xfrm>
          <a:custGeom>
            <a:avLst/>
            <a:gdLst/>
            <a:ahLst/>
            <a:cxnLst/>
            <a:rect r="r" b="b" t="t" l="l"/>
            <a:pathLst>
              <a:path h="3037250" w="15494857">
                <a:moveTo>
                  <a:pt x="0" y="0"/>
                </a:moveTo>
                <a:lnTo>
                  <a:pt x="15494857" y="0"/>
                </a:lnTo>
                <a:lnTo>
                  <a:pt x="15494857" y="3037251"/>
                </a:lnTo>
                <a:lnTo>
                  <a:pt x="0" y="3037251"/>
                </a:lnTo>
                <a:lnTo>
                  <a:pt x="0" y="0"/>
                </a:lnTo>
                <a:close/>
              </a:path>
            </a:pathLst>
          </a:custGeom>
          <a:blipFill>
            <a:blip r:embed="rId3"/>
            <a:stretch>
              <a:fillRect l="0" t="0" r="0" b="-100492"/>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6225740" y="0"/>
            <a:ext cx="12062260" cy="10287000"/>
          </a:xfrm>
          <a:custGeom>
            <a:avLst/>
            <a:gdLst/>
            <a:ahLst/>
            <a:cxnLst/>
            <a:rect r="r" b="b" t="t" l="l"/>
            <a:pathLst>
              <a:path h="10287000" w="12062260">
                <a:moveTo>
                  <a:pt x="0" y="0"/>
                </a:moveTo>
                <a:lnTo>
                  <a:pt x="12062260" y="0"/>
                </a:lnTo>
                <a:lnTo>
                  <a:pt x="1206226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255945" y="313574"/>
            <a:ext cx="5273306" cy="783651"/>
          </a:xfrm>
          <a:prstGeom prst="rect">
            <a:avLst/>
          </a:prstGeom>
        </p:spPr>
        <p:txBody>
          <a:bodyPr anchor="t" rtlCol="false" tIns="0" lIns="0" bIns="0" rIns="0">
            <a:spAutoFit/>
          </a:bodyPr>
          <a:lstStyle/>
          <a:p>
            <a:pPr algn="ctr">
              <a:lnSpc>
                <a:spcPts val="4317"/>
              </a:lnSpc>
            </a:pPr>
            <a:r>
              <a:rPr lang="en-US" sz="3083">
                <a:solidFill>
                  <a:srgbClr val="000000"/>
                </a:solidFill>
                <a:latin typeface="Open Sans Extra Bold"/>
              </a:rPr>
              <a:t>PESQUISA </a:t>
            </a:r>
          </a:p>
          <a:p>
            <a:pPr algn="ctr">
              <a:lnSpc>
                <a:spcPts val="957"/>
              </a:lnSpc>
            </a:pPr>
          </a:p>
          <a:p>
            <a:pPr algn="ctr">
              <a:lnSpc>
                <a:spcPts val="957"/>
              </a:lnSpc>
              <a:spcBef>
                <a:spcPct val="0"/>
              </a:spcBef>
            </a:pPr>
          </a:p>
        </p:txBody>
      </p:sp>
      <p:sp>
        <p:nvSpPr>
          <p:cNvPr name="TextBox 4" id="4"/>
          <p:cNvSpPr txBox="true"/>
          <p:nvPr/>
        </p:nvSpPr>
        <p:spPr>
          <a:xfrm rot="0">
            <a:off x="255945" y="1547797"/>
            <a:ext cx="5529251" cy="7710503"/>
          </a:xfrm>
          <a:prstGeom prst="rect">
            <a:avLst/>
          </a:prstGeom>
        </p:spPr>
        <p:txBody>
          <a:bodyPr anchor="t" rtlCol="false" tIns="0" lIns="0" bIns="0" rIns="0">
            <a:spAutoFit/>
          </a:bodyPr>
          <a:lstStyle/>
          <a:p>
            <a:pPr algn="just" marL="591162" indent="-295581" lvl="1">
              <a:lnSpc>
                <a:spcPts val="2738"/>
              </a:lnSpc>
              <a:buFont typeface="Arial"/>
              <a:buChar char="•"/>
            </a:pPr>
            <a:r>
              <a:rPr lang="en-US" sz="2738">
                <a:solidFill>
                  <a:srgbClr val="000000"/>
                </a:solidFill>
                <a:latin typeface="Arimo"/>
              </a:rPr>
              <a:t>20 municípios - 35% possuem convênio vigente.</a:t>
            </a:r>
          </a:p>
          <a:p>
            <a:pPr algn="just">
              <a:lnSpc>
                <a:spcPts val="2738"/>
              </a:lnSpc>
            </a:pPr>
          </a:p>
          <a:p>
            <a:pPr algn="just" marL="591162" indent="-295581" lvl="1">
              <a:lnSpc>
                <a:spcPts val="2738"/>
              </a:lnSpc>
              <a:buFont typeface="Arial"/>
              <a:buChar char="•"/>
            </a:pPr>
            <a:r>
              <a:rPr lang="en-US" sz="2738">
                <a:solidFill>
                  <a:srgbClr val="000000"/>
                </a:solidFill>
                <a:latin typeface="Arimo"/>
              </a:rPr>
              <a:t>07 municípios com convênio arrecadam 78,51% de ITR da Microrregião (2022).</a:t>
            </a:r>
          </a:p>
          <a:p>
            <a:pPr algn="just">
              <a:lnSpc>
                <a:spcPts val="2738"/>
              </a:lnSpc>
            </a:pPr>
          </a:p>
          <a:p>
            <a:pPr algn="just" marL="591162" indent="-295581" lvl="1">
              <a:lnSpc>
                <a:spcPts val="2738"/>
              </a:lnSpc>
              <a:buFont typeface="Arial"/>
              <a:buChar char="•"/>
            </a:pPr>
            <a:r>
              <a:rPr lang="en-US" sz="2738">
                <a:solidFill>
                  <a:srgbClr val="000000"/>
                </a:solidFill>
                <a:latin typeface="Arimo"/>
              </a:rPr>
              <a:t>Campo Novo - 36,01% arrecadação da Microrregião  (2022).</a:t>
            </a:r>
          </a:p>
          <a:p>
            <a:pPr algn="just">
              <a:lnSpc>
                <a:spcPts val="2738"/>
              </a:lnSpc>
            </a:pPr>
          </a:p>
          <a:p>
            <a:pPr algn="just" marL="591162" indent="-295581" lvl="1">
              <a:lnSpc>
                <a:spcPts val="2738"/>
              </a:lnSpc>
              <a:buFont typeface="Arial"/>
              <a:buChar char="•"/>
            </a:pPr>
            <a:r>
              <a:rPr lang="en-US" sz="2738">
                <a:solidFill>
                  <a:srgbClr val="000000"/>
                </a:solidFill>
                <a:latin typeface="Arimo"/>
              </a:rPr>
              <a:t>Resultados pesquisa: baixa aderência, pois  desconhecem o convênio; desconhecem a operacionalização da malha; e falta de interesse.</a:t>
            </a:r>
          </a:p>
          <a:p>
            <a:pPr algn="just">
              <a:lnSpc>
                <a:spcPts val="2738"/>
              </a:lnSpc>
            </a:pPr>
          </a:p>
          <a:p>
            <a:pPr algn="just" marL="591162" indent="-295581" lvl="1">
              <a:lnSpc>
                <a:spcPts val="2738"/>
              </a:lnSpc>
              <a:buFont typeface="Arial"/>
              <a:buChar char="•"/>
            </a:pPr>
            <a:r>
              <a:rPr lang="en-US" sz="2738">
                <a:solidFill>
                  <a:srgbClr val="000000"/>
                </a:solidFill>
                <a:latin typeface="Arimo"/>
              </a:rPr>
              <a:t>Para municípios com convênio principal mecanismo de incremento na arrecadação é a revisão anual do VTN.</a:t>
            </a:r>
          </a:p>
          <a:p>
            <a:pPr algn="just">
              <a:lnSpc>
                <a:spcPts val="3638"/>
              </a:lnSpc>
            </a:pP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A6A6A6">
                <a:alpha val="100000"/>
              </a:srgbClr>
            </a:gs>
            <a:gs pos="100000">
              <a:srgbClr val="FFFFF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223874" y="146473"/>
            <a:ext cx="6645205" cy="10184004"/>
          </a:xfrm>
          <a:custGeom>
            <a:avLst/>
            <a:gdLst/>
            <a:ahLst/>
            <a:cxnLst/>
            <a:rect r="r" b="b" t="t" l="l"/>
            <a:pathLst>
              <a:path h="10184004" w="6645205">
                <a:moveTo>
                  <a:pt x="0" y="0"/>
                </a:moveTo>
                <a:lnTo>
                  <a:pt x="6645205" y="0"/>
                </a:lnTo>
                <a:lnTo>
                  <a:pt x="6645205" y="10184004"/>
                </a:lnTo>
                <a:lnTo>
                  <a:pt x="0" y="10184004"/>
                </a:lnTo>
                <a:lnTo>
                  <a:pt x="0" y="0"/>
                </a:lnTo>
                <a:close/>
              </a:path>
            </a:pathLst>
          </a:custGeom>
          <a:blipFill>
            <a:blip r:embed="rId2"/>
            <a:stretch>
              <a:fillRect l="0" t="0" r="0" b="0"/>
            </a:stretch>
          </a:blipFill>
        </p:spPr>
      </p:sp>
      <p:sp>
        <p:nvSpPr>
          <p:cNvPr name="Freeform 3" id="3"/>
          <p:cNvSpPr/>
          <p:nvPr/>
        </p:nvSpPr>
        <p:spPr>
          <a:xfrm flipH="false" flipV="false" rot="0">
            <a:off x="8821485" y="146473"/>
            <a:ext cx="6636850" cy="9994054"/>
          </a:xfrm>
          <a:custGeom>
            <a:avLst/>
            <a:gdLst/>
            <a:ahLst/>
            <a:cxnLst/>
            <a:rect r="r" b="b" t="t" l="l"/>
            <a:pathLst>
              <a:path h="9994054" w="6636850">
                <a:moveTo>
                  <a:pt x="0" y="0"/>
                </a:moveTo>
                <a:lnTo>
                  <a:pt x="6636849" y="0"/>
                </a:lnTo>
                <a:lnTo>
                  <a:pt x="6636849" y="9994054"/>
                </a:lnTo>
                <a:lnTo>
                  <a:pt x="0" y="9994054"/>
                </a:lnTo>
                <a:lnTo>
                  <a:pt x="0" y="0"/>
                </a:lnTo>
                <a:close/>
              </a:path>
            </a:pathLst>
          </a:custGeom>
          <a:blipFill>
            <a:blip r:embed="rId3"/>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A6A6A6">
                <a:alpha val="100000"/>
              </a:srgbClr>
            </a:gs>
            <a:gs pos="100000">
              <a:srgbClr val="FFFFF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914189" y="0"/>
            <a:ext cx="6546273" cy="10287000"/>
          </a:xfrm>
          <a:custGeom>
            <a:avLst/>
            <a:gdLst/>
            <a:ahLst/>
            <a:cxnLst/>
            <a:rect r="r" b="b" t="t" l="l"/>
            <a:pathLst>
              <a:path h="10287000" w="6546273">
                <a:moveTo>
                  <a:pt x="0" y="0"/>
                </a:moveTo>
                <a:lnTo>
                  <a:pt x="6546273" y="0"/>
                </a:lnTo>
                <a:lnTo>
                  <a:pt x="6546273"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9656651" y="0"/>
            <a:ext cx="6906665" cy="10287000"/>
          </a:xfrm>
          <a:custGeom>
            <a:avLst/>
            <a:gdLst/>
            <a:ahLst/>
            <a:cxnLst/>
            <a:rect r="r" b="b" t="t" l="l"/>
            <a:pathLst>
              <a:path h="10287000" w="6906665">
                <a:moveTo>
                  <a:pt x="0" y="0"/>
                </a:moveTo>
                <a:lnTo>
                  <a:pt x="6906665" y="0"/>
                </a:lnTo>
                <a:lnTo>
                  <a:pt x="6906665" y="10287000"/>
                </a:lnTo>
                <a:lnTo>
                  <a:pt x="0" y="10287000"/>
                </a:lnTo>
                <a:lnTo>
                  <a:pt x="0" y="0"/>
                </a:lnTo>
                <a:close/>
              </a:path>
            </a:pathLst>
          </a:custGeom>
          <a:blipFill>
            <a:blip r:embed="rId3"/>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183383" y="163420"/>
            <a:ext cx="12400555" cy="3797543"/>
          </a:xfrm>
          <a:custGeom>
            <a:avLst/>
            <a:gdLst/>
            <a:ahLst/>
            <a:cxnLst/>
            <a:rect r="r" b="b" t="t" l="l"/>
            <a:pathLst>
              <a:path h="3797543" w="12400555">
                <a:moveTo>
                  <a:pt x="0" y="0"/>
                </a:moveTo>
                <a:lnTo>
                  <a:pt x="12400555" y="0"/>
                </a:lnTo>
                <a:lnTo>
                  <a:pt x="12400555" y="3797542"/>
                </a:lnTo>
                <a:lnTo>
                  <a:pt x="0" y="3797542"/>
                </a:lnTo>
                <a:lnTo>
                  <a:pt x="0" y="0"/>
                </a:lnTo>
                <a:close/>
              </a:path>
            </a:pathLst>
          </a:custGeom>
          <a:blipFill>
            <a:blip r:embed="rId2"/>
            <a:stretch>
              <a:fillRect l="0" t="0" r="0" b="0"/>
            </a:stretch>
          </a:blipFill>
        </p:spPr>
      </p:sp>
      <p:sp>
        <p:nvSpPr>
          <p:cNvPr name="Freeform 3" id="3"/>
          <p:cNvSpPr/>
          <p:nvPr/>
        </p:nvSpPr>
        <p:spPr>
          <a:xfrm flipH="false" flipV="false" rot="0">
            <a:off x="4616011" y="4139166"/>
            <a:ext cx="12394063" cy="5314656"/>
          </a:xfrm>
          <a:custGeom>
            <a:avLst/>
            <a:gdLst/>
            <a:ahLst/>
            <a:cxnLst/>
            <a:rect r="r" b="b" t="t" l="l"/>
            <a:pathLst>
              <a:path h="5314656" w="12394063">
                <a:moveTo>
                  <a:pt x="0" y="0"/>
                </a:moveTo>
                <a:lnTo>
                  <a:pt x="12394063" y="0"/>
                </a:lnTo>
                <a:lnTo>
                  <a:pt x="12394063" y="5314656"/>
                </a:lnTo>
                <a:lnTo>
                  <a:pt x="0" y="5314656"/>
                </a:lnTo>
                <a:lnTo>
                  <a:pt x="0" y="0"/>
                </a:lnTo>
                <a:close/>
              </a:path>
            </a:pathLst>
          </a:custGeom>
          <a:blipFill>
            <a:blip r:embed="rId3"/>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99734" y="107227"/>
            <a:ext cx="10898810" cy="3813637"/>
          </a:xfrm>
          <a:custGeom>
            <a:avLst/>
            <a:gdLst/>
            <a:ahLst/>
            <a:cxnLst/>
            <a:rect r="r" b="b" t="t" l="l"/>
            <a:pathLst>
              <a:path h="3813637" w="10898810">
                <a:moveTo>
                  <a:pt x="0" y="0"/>
                </a:moveTo>
                <a:lnTo>
                  <a:pt x="10898811" y="0"/>
                </a:lnTo>
                <a:lnTo>
                  <a:pt x="10898811" y="3813637"/>
                </a:lnTo>
                <a:lnTo>
                  <a:pt x="0" y="3813637"/>
                </a:lnTo>
                <a:lnTo>
                  <a:pt x="0" y="0"/>
                </a:lnTo>
                <a:close/>
              </a:path>
            </a:pathLst>
          </a:custGeom>
          <a:blipFill>
            <a:blip r:embed="rId2"/>
            <a:stretch>
              <a:fillRect l="0" t="0" r="0" b="-61439"/>
            </a:stretch>
          </a:blipFill>
        </p:spPr>
      </p:sp>
      <p:sp>
        <p:nvSpPr>
          <p:cNvPr name="Freeform 3" id="3"/>
          <p:cNvSpPr/>
          <p:nvPr/>
        </p:nvSpPr>
        <p:spPr>
          <a:xfrm flipH="false" flipV="false" rot="0">
            <a:off x="5667864" y="3920864"/>
            <a:ext cx="12376659" cy="6183202"/>
          </a:xfrm>
          <a:custGeom>
            <a:avLst/>
            <a:gdLst/>
            <a:ahLst/>
            <a:cxnLst/>
            <a:rect r="r" b="b" t="t" l="l"/>
            <a:pathLst>
              <a:path h="6183202" w="12376659">
                <a:moveTo>
                  <a:pt x="0" y="0"/>
                </a:moveTo>
                <a:lnTo>
                  <a:pt x="12376659" y="0"/>
                </a:lnTo>
                <a:lnTo>
                  <a:pt x="12376659" y="6183203"/>
                </a:lnTo>
                <a:lnTo>
                  <a:pt x="0" y="6183203"/>
                </a:lnTo>
                <a:lnTo>
                  <a:pt x="0" y="0"/>
                </a:lnTo>
                <a:close/>
              </a:path>
            </a:pathLst>
          </a:custGeom>
          <a:blipFill>
            <a:blip r:embed="rId3"/>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A6A6A6">
                <a:alpha val="100000"/>
              </a:srgbClr>
            </a:gs>
            <a:gs pos="100000">
              <a:srgbClr val="FFFFF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166194" y="0"/>
            <a:ext cx="6796562" cy="10287000"/>
          </a:xfrm>
          <a:custGeom>
            <a:avLst/>
            <a:gdLst/>
            <a:ahLst/>
            <a:cxnLst/>
            <a:rect r="r" b="b" t="t" l="l"/>
            <a:pathLst>
              <a:path h="10287000" w="6796562">
                <a:moveTo>
                  <a:pt x="0" y="0"/>
                </a:moveTo>
                <a:lnTo>
                  <a:pt x="6796562" y="0"/>
                </a:lnTo>
                <a:lnTo>
                  <a:pt x="6796562"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8629324" y="0"/>
            <a:ext cx="6732270" cy="10287000"/>
          </a:xfrm>
          <a:custGeom>
            <a:avLst/>
            <a:gdLst/>
            <a:ahLst/>
            <a:cxnLst/>
            <a:rect r="r" b="b" t="t" l="l"/>
            <a:pathLst>
              <a:path h="10287000" w="6732270">
                <a:moveTo>
                  <a:pt x="0" y="0"/>
                </a:moveTo>
                <a:lnTo>
                  <a:pt x="6732270" y="0"/>
                </a:lnTo>
                <a:lnTo>
                  <a:pt x="6732270" y="10287000"/>
                </a:lnTo>
                <a:lnTo>
                  <a:pt x="0" y="10287000"/>
                </a:lnTo>
                <a:lnTo>
                  <a:pt x="0" y="0"/>
                </a:lnTo>
                <a:close/>
              </a:path>
            </a:pathLst>
          </a:custGeom>
          <a:blipFill>
            <a:blip r:embed="rId3"/>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A6A6A6">
                <a:alpha val="100000"/>
              </a:srgbClr>
            </a:gs>
            <a:gs pos="100000">
              <a:srgbClr val="FFFFF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476568" y="0"/>
            <a:ext cx="6996081" cy="10287000"/>
          </a:xfrm>
          <a:custGeom>
            <a:avLst/>
            <a:gdLst/>
            <a:ahLst/>
            <a:cxnLst/>
            <a:rect r="r" b="b" t="t" l="l"/>
            <a:pathLst>
              <a:path h="10287000" w="6996081">
                <a:moveTo>
                  <a:pt x="0" y="0"/>
                </a:moveTo>
                <a:lnTo>
                  <a:pt x="6996081" y="0"/>
                </a:lnTo>
                <a:lnTo>
                  <a:pt x="6996081"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7723851" y="0"/>
            <a:ext cx="10241882" cy="10287000"/>
          </a:xfrm>
          <a:custGeom>
            <a:avLst/>
            <a:gdLst/>
            <a:ahLst/>
            <a:cxnLst/>
            <a:rect r="r" b="b" t="t" l="l"/>
            <a:pathLst>
              <a:path h="10287000" w="10241882">
                <a:moveTo>
                  <a:pt x="0" y="0"/>
                </a:moveTo>
                <a:lnTo>
                  <a:pt x="10241882" y="0"/>
                </a:lnTo>
                <a:lnTo>
                  <a:pt x="10241882" y="10287000"/>
                </a:lnTo>
                <a:lnTo>
                  <a:pt x="0" y="10287000"/>
                </a:lnTo>
                <a:lnTo>
                  <a:pt x="0" y="0"/>
                </a:lnTo>
                <a:close/>
              </a:path>
            </a:pathLst>
          </a:custGeom>
          <a:blipFill>
            <a:blip r:embed="rId3"/>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A6A6A6">
                <a:alpha val="100000"/>
              </a:srgbClr>
            </a:gs>
            <a:gs pos="100000">
              <a:srgbClr val="FFFFF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2676858" y="0"/>
            <a:ext cx="11227981" cy="10287000"/>
          </a:xfrm>
          <a:custGeom>
            <a:avLst/>
            <a:gdLst/>
            <a:ahLst/>
            <a:cxnLst/>
            <a:rect r="r" b="b" t="t" l="l"/>
            <a:pathLst>
              <a:path h="10287000" w="11227981">
                <a:moveTo>
                  <a:pt x="0" y="0"/>
                </a:moveTo>
                <a:lnTo>
                  <a:pt x="11227982" y="0"/>
                </a:lnTo>
                <a:lnTo>
                  <a:pt x="11227982" y="10287000"/>
                </a:lnTo>
                <a:lnTo>
                  <a:pt x="0" y="10287000"/>
                </a:lnTo>
                <a:lnTo>
                  <a:pt x="0" y="0"/>
                </a:lnTo>
                <a:close/>
              </a:path>
            </a:pathLst>
          </a:custGeom>
          <a:blipFill>
            <a:blip r:embed="rId2"/>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TextBox 2" id="2"/>
          <p:cNvSpPr txBox="true"/>
          <p:nvPr/>
        </p:nvSpPr>
        <p:spPr>
          <a:xfrm rot="0">
            <a:off x="510695" y="255892"/>
            <a:ext cx="17266610" cy="7754535"/>
          </a:xfrm>
          <a:prstGeom prst="rect">
            <a:avLst/>
          </a:prstGeom>
        </p:spPr>
        <p:txBody>
          <a:bodyPr anchor="t" rtlCol="false" tIns="0" lIns="0" bIns="0" rIns="0">
            <a:spAutoFit/>
          </a:bodyPr>
          <a:lstStyle/>
          <a:p>
            <a:pPr algn="just" marL="794066" indent="-397033" lvl="1">
              <a:lnSpc>
                <a:spcPts val="5149"/>
              </a:lnSpc>
              <a:spcBef>
                <a:spcPct val="0"/>
              </a:spcBef>
              <a:buFont typeface="Arial"/>
              <a:buChar char="•"/>
            </a:pPr>
            <a:r>
              <a:rPr lang="en-US" sz="3677">
                <a:solidFill>
                  <a:srgbClr val="000000"/>
                </a:solidFill>
                <a:latin typeface="Open Sans"/>
              </a:rPr>
              <a:t>É imprescindível informar a ciência da notificação de lançamento no Portal ITR.</a:t>
            </a:r>
          </a:p>
          <a:p>
            <a:pPr algn="just">
              <a:lnSpc>
                <a:spcPts val="5149"/>
              </a:lnSpc>
              <a:spcBef>
                <a:spcPct val="0"/>
              </a:spcBef>
            </a:pPr>
          </a:p>
          <a:p>
            <a:pPr algn="just" marL="794066" indent="-397033" lvl="1">
              <a:lnSpc>
                <a:spcPts val="5149"/>
              </a:lnSpc>
              <a:spcBef>
                <a:spcPct val="0"/>
              </a:spcBef>
              <a:buFont typeface="Arial"/>
              <a:buChar char="•"/>
            </a:pPr>
            <a:r>
              <a:rPr lang="en-US" sz="3677">
                <a:solidFill>
                  <a:srgbClr val="000000"/>
                </a:solidFill>
                <a:latin typeface="Open Sans"/>
              </a:rPr>
              <a:t>Sem esse procedimento a constituição do CT não será concluída e, se o contribuinte procurar uma unidade da Receita para emitir o DARF (pagamento/parcelamento), é possível consultar o nº da Notificação de Lançamento, mas não existe valor, porque o lançamento ainda está incompleto.</a:t>
            </a:r>
          </a:p>
          <a:p>
            <a:pPr algn="just">
              <a:lnSpc>
                <a:spcPts val="5149"/>
              </a:lnSpc>
              <a:spcBef>
                <a:spcPct val="0"/>
              </a:spcBef>
            </a:pPr>
          </a:p>
          <a:p>
            <a:pPr algn="just" marL="794066" indent="-397033" lvl="1">
              <a:lnSpc>
                <a:spcPts val="5149"/>
              </a:lnSpc>
              <a:spcBef>
                <a:spcPct val="0"/>
              </a:spcBef>
              <a:buFont typeface="Arial"/>
              <a:buChar char="•"/>
            </a:pPr>
            <a:r>
              <a:rPr lang="en-US" sz="3677">
                <a:solidFill>
                  <a:srgbClr val="000000"/>
                </a:solidFill>
                <a:latin typeface="Open Sans"/>
              </a:rPr>
              <a:t>Depois de emitida a Notificação de Lançamento não é mais possível corrigir qualquer dado. É necessário anular o lançamento, mediante Despacho Decisório, e recomeçar novamente.</a:t>
            </a:r>
          </a:p>
        </p:txBody>
      </p:sp>
      <p:sp>
        <p:nvSpPr>
          <p:cNvPr name="Freeform 3" id="3"/>
          <p:cNvSpPr/>
          <p:nvPr/>
        </p:nvSpPr>
        <p:spPr>
          <a:xfrm flipH="false" flipV="false" rot="0">
            <a:off x="13898999" y="7380715"/>
            <a:ext cx="3360301" cy="2923462"/>
          </a:xfrm>
          <a:custGeom>
            <a:avLst/>
            <a:gdLst/>
            <a:ahLst/>
            <a:cxnLst/>
            <a:rect r="r" b="b" t="t" l="l"/>
            <a:pathLst>
              <a:path h="2923462" w="3360301">
                <a:moveTo>
                  <a:pt x="0" y="0"/>
                </a:moveTo>
                <a:lnTo>
                  <a:pt x="3360301" y="0"/>
                </a:lnTo>
                <a:lnTo>
                  <a:pt x="3360301" y="2923462"/>
                </a:lnTo>
                <a:lnTo>
                  <a:pt x="0" y="2923462"/>
                </a:lnTo>
                <a:lnTo>
                  <a:pt x="0" y="0"/>
                </a:lnTo>
                <a:close/>
              </a:path>
            </a:pathLst>
          </a:custGeom>
          <a:blipFill>
            <a:blip r:embed="rId2"/>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134158" y="156046"/>
            <a:ext cx="12402715" cy="3876484"/>
          </a:xfrm>
          <a:custGeom>
            <a:avLst/>
            <a:gdLst/>
            <a:ahLst/>
            <a:cxnLst/>
            <a:rect r="r" b="b" t="t" l="l"/>
            <a:pathLst>
              <a:path h="3876484" w="12402715">
                <a:moveTo>
                  <a:pt x="0" y="0"/>
                </a:moveTo>
                <a:lnTo>
                  <a:pt x="12402715" y="0"/>
                </a:lnTo>
                <a:lnTo>
                  <a:pt x="12402715" y="3876484"/>
                </a:lnTo>
                <a:lnTo>
                  <a:pt x="0" y="3876484"/>
                </a:lnTo>
                <a:lnTo>
                  <a:pt x="0" y="0"/>
                </a:lnTo>
                <a:close/>
              </a:path>
            </a:pathLst>
          </a:custGeom>
          <a:blipFill>
            <a:blip r:embed="rId2"/>
            <a:stretch>
              <a:fillRect l="0" t="0" r="0" b="0"/>
            </a:stretch>
          </a:blipFill>
        </p:spPr>
      </p:sp>
      <p:sp>
        <p:nvSpPr>
          <p:cNvPr name="Freeform 3" id="3"/>
          <p:cNvSpPr/>
          <p:nvPr/>
        </p:nvSpPr>
        <p:spPr>
          <a:xfrm flipH="false" flipV="false" rot="0">
            <a:off x="5403471" y="4403008"/>
            <a:ext cx="12391895" cy="5461008"/>
          </a:xfrm>
          <a:custGeom>
            <a:avLst/>
            <a:gdLst/>
            <a:ahLst/>
            <a:cxnLst/>
            <a:rect r="r" b="b" t="t" l="l"/>
            <a:pathLst>
              <a:path h="5461008" w="12391895">
                <a:moveTo>
                  <a:pt x="0" y="0"/>
                </a:moveTo>
                <a:lnTo>
                  <a:pt x="12391894" y="0"/>
                </a:lnTo>
                <a:lnTo>
                  <a:pt x="12391894" y="5461008"/>
                </a:lnTo>
                <a:lnTo>
                  <a:pt x="0" y="5461008"/>
                </a:lnTo>
                <a:lnTo>
                  <a:pt x="0" y="0"/>
                </a:lnTo>
                <a:close/>
              </a:path>
            </a:pathLst>
          </a:custGeom>
          <a:blipFill>
            <a:blip r:embed="rId3"/>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134158" y="189089"/>
            <a:ext cx="12402715" cy="5158471"/>
          </a:xfrm>
          <a:custGeom>
            <a:avLst/>
            <a:gdLst/>
            <a:ahLst/>
            <a:cxnLst/>
            <a:rect r="r" b="b" t="t" l="l"/>
            <a:pathLst>
              <a:path h="5158471" w="12402715">
                <a:moveTo>
                  <a:pt x="0" y="0"/>
                </a:moveTo>
                <a:lnTo>
                  <a:pt x="12402715" y="0"/>
                </a:lnTo>
                <a:lnTo>
                  <a:pt x="12402715" y="5158471"/>
                </a:lnTo>
                <a:lnTo>
                  <a:pt x="0" y="5158471"/>
                </a:lnTo>
                <a:lnTo>
                  <a:pt x="0" y="0"/>
                </a:lnTo>
                <a:close/>
              </a:path>
            </a:pathLst>
          </a:custGeom>
          <a:blipFill>
            <a:blip r:embed="rId2"/>
            <a:stretch>
              <a:fillRect l="0" t="0" r="0" b="0"/>
            </a:stretch>
          </a:blipFill>
        </p:spPr>
      </p:sp>
      <p:sp>
        <p:nvSpPr>
          <p:cNvPr name="Freeform 3" id="3"/>
          <p:cNvSpPr/>
          <p:nvPr/>
        </p:nvSpPr>
        <p:spPr>
          <a:xfrm flipH="false" flipV="false" rot="0">
            <a:off x="4739238" y="5347560"/>
            <a:ext cx="13311781" cy="4507226"/>
          </a:xfrm>
          <a:custGeom>
            <a:avLst/>
            <a:gdLst/>
            <a:ahLst/>
            <a:cxnLst/>
            <a:rect r="r" b="b" t="t" l="l"/>
            <a:pathLst>
              <a:path h="4507226" w="13311781">
                <a:moveTo>
                  <a:pt x="0" y="0"/>
                </a:moveTo>
                <a:lnTo>
                  <a:pt x="13311782" y="0"/>
                </a:lnTo>
                <a:lnTo>
                  <a:pt x="13311782" y="4507226"/>
                </a:lnTo>
                <a:lnTo>
                  <a:pt x="0" y="4507226"/>
                </a:lnTo>
                <a:lnTo>
                  <a:pt x="0" y="0"/>
                </a:lnTo>
                <a:close/>
              </a:path>
            </a:pathLst>
          </a:custGeom>
          <a:blipFill>
            <a:blip r:embed="rId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1537398" y="167908"/>
            <a:ext cx="14930722" cy="4401542"/>
          </a:xfrm>
          <a:custGeom>
            <a:avLst/>
            <a:gdLst/>
            <a:ahLst/>
            <a:cxnLst/>
            <a:rect r="r" b="b" t="t" l="l"/>
            <a:pathLst>
              <a:path h="4401542" w="14930722">
                <a:moveTo>
                  <a:pt x="0" y="0"/>
                </a:moveTo>
                <a:lnTo>
                  <a:pt x="14930722" y="0"/>
                </a:lnTo>
                <a:lnTo>
                  <a:pt x="14930722" y="4401542"/>
                </a:lnTo>
                <a:lnTo>
                  <a:pt x="0" y="4401542"/>
                </a:lnTo>
                <a:lnTo>
                  <a:pt x="0" y="0"/>
                </a:lnTo>
                <a:close/>
              </a:path>
            </a:pathLst>
          </a:custGeom>
          <a:blipFill>
            <a:blip r:embed="rId2"/>
            <a:stretch>
              <a:fillRect l="0" t="0" r="0" b="0"/>
            </a:stretch>
          </a:blipFill>
        </p:spPr>
      </p:sp>
      <p:sp>
        <p:nvSpPr>
          <p:cNvPr name="Freeform 3" id="3"/>
          <p:cNvSpPr/>
          <p:nvPr/>
        </p:nvSpPr>
        <p:spPr>
          <a:xfrm flipH="false" flipV="false" rot="0">
            <a:off x="639854" y="4731375"/>
            <a:ext cx="16725809" cy="4219318"/>
          </a:xfrm>
          <a:custGeom>
            <a:avLst/>
            <a:gdLst/>
            <a:ahLst/>
            <a:cxnLst/>
            <a:rect r="r" b="b" t="t" l="l"/>
            <a:pathLst>
              <a:path h="4219318" w="16725809">
                <a:moveTo>
                  <a:pt x="0" y="0"/>
                </a:moveTo>
                <a:lnTo>
                  <a:pt x="16725809" y="0"/>
                </a:lnTo>
                <a:lnTo>
                  <a:pt x="16725809" y="4219318"/>
                </a:lnTo>
                <a:lnTo>
                  <a:pt x="0" y="4219318"/>
                </a:lnTo>
                <a:lnTo>
                  <a:pt x="0" y="0"/>
                </a:lnTo>
                <a:close/>
              </a:path>
            </a:pathLst>
          </a:custGeom>
          <a:blipFill>
            <a:blip r:embed="rId3"/>
            <a:stretch>
              <a:fillRect l="0" t="0" r="0" b="0"/>
            </a:stretch>
          </a:blipFill>
        </p:spPr>
      </p:sp>
      <p:sp>
        <p:nvSpPr>
          <p:cNvPr name="TextBox 4" id="4"/>
          <p:cNvSpPr txBox="true"/>
          <p:nvPr/>
        </p:nvSpPr>
        <p:spPr>
          <a:xfrm rot="0">
            <a:off x="6510304" y="9068119"/>
            <a:ext cx="4984909" cy="1054099"/>
          </a:xfrm>
          <a:prstGeom prst="rect">
            <a:avLst/>
          </a:prstGeom>
        </p:spPr>
        <p:txBody>
          <a:bodyPr anchor="t" rtlCol="false" tIns="0" lIns="0" bIns="0" rIns="0">
            <a:spAutoFit/>
          </a:bodyPr>
          <a:lstStyle/>
          <a:p>
            <a:pPr algn="ctr">
              <a:lnSpc>
                <a:spcPts val="2800"/>
              </a:lnSpc>
            </a:pPr>
            <a:r>
              <a:rPr lang="en-US" sz="2000">
                <a:solidFill>
                  <a:srgbClr val="000000"/>
                </a:solidFill>
                <a:latin typeface="Open Sans Extra Bold"/>
              </a:rPr>
              <a:t>Fonte: IBGE e Receita Federal do Brasil</a:t>
            </a:r>
          </a:p>
          <a:p>
            <a:pPr algn="ctr">
              <a:lnSpc>
                <a:spcPts val="2800"/>
              </a:lnSpc>
            </a:pPr>
            <a:r>
              <a:rPr lang="en-US" sz="2000">
                <a:solidFill>
                  <a:srgbClr val="000000"/>
                </a:solidFill>
                <a:latin typeface="Open Sans Extra Bold"/>
              </a:rPr>
              <a:t>Dados consultados em 12/05/2024</a:t>
            </a:r>
          </a:p>
          <a:p>
            <a:pPr algn="ctr">
              <a:lnSpc>
                <a:spcPts val="2800"/>
              </a:lnSpc>
              <a:spcBef>
                <a:spcPct val="0"/>
              </a:spcBef>
            </a:pPr>
          </a:p>
        </p:txBody>
      </p:sp>
      <p:grpSp>
        <p:nvGrpSpPr>
          <p:cNvPr name="Group 5" id="5"/>
          <p:cNvGrpSpPr/>
          <p:nvPr/>
        </p:nvGrpSpPr>
        <p:grpSpPr>
          <a:xfrm rot="0">
            <a:off x="1675448" y="2309812"/>
            <a:ext cx="2684145" cy="486728"/>
            <a:chOff x="0" y="0"/>
            <a:chExt cx="3578860" cy="648970"/>
          </a:xfrm>
        </p:grpSpPr>
        <p:sp>
          <p:nvSpPr>
            <p:cNvPr name="Freeform 6" id="6"/>
            <p:cNvSpPr/>
            <p:nvPr/>
          </p:nvSpPr>
          <p:spPr>
            <a:xfrm flipH="false" flipV="false" rot="0">
              <a:off x="-27940" y="-175260"/>
              <a:ext cx="3660140" cy="924560"/>
            </a:xfrm>
            <a:custGeom>
              <a:avLst/>
              <a:gdLst/>
              <a:ahLst/>
              <a:cxnLst/>
              <a:rect r="r" b="b" t="t" l="l"/>
              <a:pathLst>
                <a:path h="924560" w="3660140">
                  <a:moveTo>
                    <a:pt x="78740" y="312420"/>
                  </a:moveTo>
                  <a:cubicBezTo>
                    <a:pt x="1997710" y="231140"/>
                    <a:pt x="3327400" y="0"/>
                    <a:pt x="3556000" y="226060"/>
                  </a:cubicBezTo>
                  <a:cubicBezTo>
                    <a:pt x="3660140" y="330200"/>
                    <a:pt x="3660140" y="577850"/>
                    <a:pt x="3556000" y="683260"/>
                  </a:cubicBezTo>
                  <a:cubicBezTo>
                    <a:pt x="3327400" y="914400"/>
                    <a:pt x="2004060" y="687070"/>
                    <a:pt x="1374140" y="707390"/>
                  </a:cubicBezTo>
                  <a:cubicBezTo>
                    <a:pt x="892810" y="722630"/>
                    <a:pt x="266700" y="924560"/>
                    <a:pt x="100330" y="773430"/>
                  </a:cubicBezTo>
                  <a:cubicBezTo>
                    <a:pt x="0" y="681990"/>
                    <a:pt x="78740" y="312420"/>
                    <a:pt x="78740" y="312420"/>
                  </a:cubicBezTo>
                </a:path>
              </a:pathLst>
            </a:custGeom>
            <a:solidFill>
              <a:srgbClr val="FFF234">
                <a:alpha val="49804"/>
              </a:srgbClr>
            </a:solidFill>
            <a:ln cap="sq">
              <a:noFill/>
              <a:prstDash val="solid"/>
              <a:miter/>
            </a:ln>
          </p:spPr>
        </p:sp>
      </p:grpSp>
      <p:grpSp>
        <p:nvGrpSpPr>
          <p:cNvPr name="Group 7" id="7"/>
          <p:cNvGrpSpPr/>
          <p:nvPr/>
        </p:nvGrpSpPr>
        <p:grpSpPr>
          <a:xfrm rot="0">
            <a:off x="14971395" y="2358390"/>
            <a:ext cx="1360170" cy="422910"/>
            <a:chOff x="0" y="0"/>
            <a:chExt cx="1813560" cy="563880"/>
          </a:xfrm>
        </p:grpSpPr>
        <p:sp>
          <p:nvSpPr>
            <p:cNvPr name="Freeform 8" id="8"/>
            <p:cNvSpPr/>
            <p:nvPr/>
          </p:nvSpPr>
          <p:spPr>
            <a:xfrm flipH="false" flipV="false" rot="0">
              <a:off x="-49530" y="50800"/>
              <a:ext cx="1912620" cy="656590"/>
            </a:xfrm>
            <a:custGeom>
              <a:avLst/>
              <a:gdLst/>
              <a:ahLst/>
              <a:cxnLst/>
              <a:rect r="r" b="b" t="t" l="l"/>
              <a:pathLst>
                <a:path h="656590" w="1912620">
                  <a:moveTo>
                    <a:pt x="100330" y="0"/>
                  </a:moveTo>
                  <a:cubicBezTo>
                    <a:pt x="1912620" y="100330"/>
                    <a:pt x="1912620" y="355600"/>
                    <a:pt x="1812290" y="457200"/>
                  </a:cubicBezTo>
                  <a:cubicBezTo>
                    <a:pt x="1617980" y="651510"/>
                    <a:pt x="295910" y="656590"/>
                    <a:pt x="100330" y="461010"/>
                  </a:cubicBezTo>
                  <a:cubicBezTo>
                    <a:pt x="0" y="360680"/>
                    <a:pt x="100330" y="0"/>
                    <a:pt x="100330" y="0"/>
                  </a:cubicBezTo>
                </a:path>
              </a:pathLst>
            </a:custGeom>
            <a:solidFill>
              <a:srgbClr val="FFF234">
                <a:alpha val="49804"/>
              </a:srgbClr>
            </a:solidFill>
            <a:ln cap="sq">
              <a:noFill/>
              <a:prstDash val="solid"/>
              <a:miter/>
            </a:ln>
          </p:spPr>
        </p:sp>
      </p:grpSp>
      <p:grpSp>
        <p:nvGrpSpPr>
          <p:cNvPr name="Group 9" id="9"/>
          <p:cNvGrpSpPr/>
          <p:nvPr/>
        </p:nvGrpSpPr>
        <p:grpSpPr>
          <a:xfrm rot="0">
            <a:off x="936307" y="5712142"/>
            <a:ext cx="2004060" cy="510540"/>
            <a:chOff x="0" y="0"/>
            <a:chExt cx="2672080" cy="680720"/>
          </a:xfrm>
        </p:grpSpPr>
        <p:sp>
          <p:nvSpPr>
            <p:cNvPr name="Freeform 10" id="10"/>
            <p:cNvSpPr/>
            <p:nvPr/>
          </p:nvSpPr>
          <p:spPr>
            <a:xfrm flipH="false" flipV="false" rot="0">
              <a:off x="-36830" y="45720"/>
              <a:ext cx="2713990" cy="635000"/>
            </a:xfrm>
            <a:custGeom>
              <a:avLst/>
              <a:gdLst/>
              <a:ahLst/>
              <a:cxnLst/>
              <a:rect r="r" b="b" t="t" l="l"/>
              <a:pathLst>
                <a:path h="635000" w="2713990">
                  <a:moveTo>
                    <a:pt x="111760" y="5080"/>
                  </a:moveTo>
                  <a:cubicBezTo>
                    <a:pt x="1341120" y="24130"/>
                    <a:pt x="1466850" y="0"/>
                    <a:pt x="1635760" y="5080"/>
                  </a:cubicBezTo>
                  <a:cubicBezTo>
                    <a:pt x="1819910" y="10160"/>
                    <a:pt x="2033270" y="39370"/>
                    <a:pt x="2212340" y="64770"/>
                  </a:cubicBezTo>
                  <a:cubicBezTo>
                    <a:pt x="2371090" y="86360"/>
                    <a:pt x="2600960" y="54610"/>
                    <a:pt x="2658110" y="139700"/>
                  </a:cubicBezTo>
                  <a:cubicBezTo>
                    <a:pt x="2713990" y="227330"/>
                    <a:pt x="2636520" y="527050"/>
                    <a:pt x="2548890" y="584200"/>
                  </a:cubicBezTo>
                  <a:cubicBezTo>
                    <a:pt x="2471420" y="635000"/>
                    <a:pt x="2325370" y="539750"/>
                    <a:pt x="2195830" y="520700"/>
                  </a:cubicBezTo>
                  <a:cubicBezTo>
                    <a:pt x="2039620" y="497840"/>
                    <a:pt x="1819910" y="469900"/>
                    <a:pt x="1675130" y="462280"/>
                  </a:cubicBezTo>
                  <a:cubicBezTo>
                    <a:pt x="1573530" y="457200"/>
                    <a:pt x="1499870" y="459740"/>
                    <a:pt x="1413510" y="463550"/>
                  </a:cubicBezTo>
                  <a:cubicBezTo>
                    <a:pt x="1324610" y="467360"/>
                    <a:pt x="1266190" y="480060"/>
                    <a:pt x="1149350" y="483870"/>
                  </a:cubicBezTo>
                  <a:cubicBezTo>
                    <a:pt x="914400" y="491490"/>
                    <a:pt x="220980" y="609600"/>
                    <a:pt x="87630" y="467360"/>
                  </a:cubicBezTo>
                  <a:cubicBezTo>
                    <a:pt x="0" y="372110"/>
                    <a:pt x="111760" y="5080"/>
                    <a:pt x="111760" y="5080"/>
                  </a:cubicBezTo>
                </a:path>
              </a:pathLst>
            </a:custGeom>
            <a:solidFill>
              <a:srgbClr val="FFF234">
                <a:alpha val="49804"/>
              </a:srgbClr>
            </a:solidFill>
            <a:ln cap="sq">
              <a:noFill/>
              <a:prstDash val="solid"/>
              <a:miter/>
            </a:ln>
          </p:spPr>
        </p:sp>
      </p:grpSp>
      <p:grpSp>
        <p:nvGrpSpPr>
          <p:cNvPr name="Group 11" id="11"/>
          <p:cNvGrpSpPr/>
          <p:nvPr/>
        </p:nvGrpSpPr>
        <p:grpSpPr>
          <a:xfrm rot="0">
            <a:off x="13447395" y="5776912"/>
            <a:ext cx="1007745" cy="467678"/>
            <a:chOff x="0" y="0"/>
            <a:chExt cx="1343660" cy="623570"/>
          </a:xfrm>
        </p:grpSpPr>
        <p:sp>
          <p:nvSpPr>
            <p:cNvPr name="Freeform 12" id="12"/>
            <p:cNvSpPr/>
            <p:nvPr/>
          </p:nvSpPr>
          <p:spPr>
            <a:xfrm flipH="false" flipV="false" rot="0">
              <a:off x="-33020" y="-10160"/>
              <a:ext cx="1410970" cy="622300"/>
            </a:xfrm>
            <a:custGeom>
              <a:avLst/>
              <a:gdLst/>
              <a:ahLst/>
              <a:cxnLst/>
              <a:rect r="r" b="b" t="t" l="l"/>
              <a:pathLst>
                <a:path h="622300" w="1410970">
                  <a:moveTo>
                    <a:pt x="83820" y="60960"/>
                  </a:moveTo>
                  <a:cubicBezTo>
                    <a:pt x="748030" y="69850"/>
                    <a:pt x="1210310" y="0"/>
                    <a:pt x="1324610" y="124460"/>
                  </a:cubicBezTo>
                  <a:cubicBezTo>
                    <a:pt x="1410970" y="218440"/>
                    <a:pt x="1370330" y="535940"/>
                    <a:pt x="1324610" y="581660"/>
                  </a:cubicBezTo>
                  <a:cubicBezTo>
                    <a:pt x="1304290" y="601980"/>
                    <a:pt x="1273810" y="584200"/>
                    <a:pt x="1239520" y="581660"/>
                  </a:cubicBezTo>
                  <a:cubicBezTo>
                    <a:pt x="1178560" y="575310"/>
                    <a:pt x="1079500" y="548640"/>
                    <a:pt x="999490" y="537210"/>
                  </a:cubicBezTo>
                  <a:cubicBezTo>
                    <a:pt x="916940" y="525780"/>
                    <a:pt x="854710" y="515620"/>
                    <a:pt x="751840" y="511810"/>
                  </a:cubicBezTo>
                  <a:cubicBezTo>
                    <a:pt x="582930" y="504190"/>
                    <a:pt x="184150" y="622300"/>
                    <a:pt x="83820" y="521970"/>
                  </a:cubicBezTo>
                  <a:cubicBezTo>
                    <a:pt x="0" y="439420"/>
                    <a:pt x="83820" y="60960"/>
                    <a:pt x="83820" y="60960"/>
                  </a:cubicBezTo>
                </a:path>
              </a:pathLst>
            </a:custGeom>
            <a:solidFill>
              <a:srgbClr val="FFF234">
                <a:alpha val="49804"/>
              </a:srgbClr>
            </a:solidFill>
            <a:ln cap="sq">
              <a:noFill/>
              <a:prstDash val="solid"/>
              <a:miter/>
            </a:ln>
          </p:spPr>
        </p:sp>
      </p:grpSp>
      <p:grpSp>
        <p:nvGrpSpPr>
          <p:cNvPr name="Group 13" id="13"/>
          <p:cNvGrpSpPr/>
          <p:nvPr/>
        </p:nvGrpSpPr>
        <p:grpSpPr>
          <a:xfrm rot="0">
            <a:off x="9024938" y="5695950"/>
            <a:ext cx="2344102" cy="626745"/>
            <a:chOff x="0" y="0"/>
            <a:chExt cx="3125470" cy="835660"/>
          </a:xfrm>
        </p:grpSpPr>
        <p:sp>
          <p:nvSpPr>
            <p:cNvPr name="Freeform 14" id="14"/>
            <p:cNvSpPr/>
            <p:nvPr/>
          </p:nvSpPr>
          <p:spPr>
            <a:xfrm flipH="false" flipV="false" rot="0">
              <a:off x="-12700" y="40640"/>
              <a:ext cx="3116580" cy="795020"/>
            </a:xfrm>
            <a:custGeom>
              <a:avLst/>
              <a:gdLst/>
              <a:ahLst/>
              <a:cxnLst/>
              <a:rect r="r" b="b" t="t" l="l"/>
              <a:pathLst>
                <a:path h="795020" w="3116580">
                  <a:moveTo>
                    <a:pt x="129540" y="55880"/>
                  </a:moveTo>
                  <a:cubicBezTo>
                    <a:pt x="635000" y="121920"/>
                    <a:pt x="701040" y="107950"/>
                    <a:pt x="781050" y="118110"/>
                  </a:cubicBezTo>
                  <a:cubicBezTo>
                    <a:pt x="864870" y="127000"/>
                    <a:pt x="951230" y="162560"/>
                    <a:pt x="1036320" y="175260"/>
                  </a:cubicBezTo>
                  <a:cubicBezTo>
                    <a:pt x="1122680" y="189230"/>
                    <a:pt x="1210310" y="187960"/>
                    <a:pt x="1297940" y="198120"/>
                  </a:cubicBezTo>
                  <a:cubicBezTo>
                    <a:pt x="1389380" y="209550"/>
                    <a:pt x="1468120" y="229870"/>
                    <a:pt x="1574800" y="243840"/>
                  </a:cubicBezTo>
                  <a:cubicBezTo>
                    <a:pt x="1719580" y="261620"/>
                    <a:pt x="1920240" y="279400"/>
                    <a:pt x="2087880" y="287020"/>
                  </a:cubicBezTo>
                  <a:cubicBezTo>
                    <a:pt x="2250440" y="294640"/>
                    <a:pt x="2462530" y="229870"/>
                    <a:pt x="2567940" y="288290"/>
                  </a:cubicBezTo>
                  <a:cubicBezTo>
                    <a:pt x="2649220" y="332740"/>
                    <a:pt x="2741930" y="482600"/>
                    <a:pt x="2717800" y="520700"/>
                  </a:cubicBezTo>
                  <a:cubicBezTo>
                    <a:pt x="2684780" y="572770"/>
                    <a:pt x="2426970" y="473710"/>
                    <a:pt x="2221230" y="462280"/>
                  </a:cubicBezTo>
                  <a:cubicBezTo>
                    <a:pt x="1882140" y="441960"/>
                    <a:pt x="1211580" y="453390"/>
                    <a:pt x="876300" y="467360"/>
                  </a:cubicBezTo>
                  <a:cubicBezTo>
                    <a:pt x="674370" y="476250"/>
                    <a:pt x="469900" y="491490"/>
                    <a:pt x="392430" y="508000"/>
                  </a:cubicBezTo>
                  <a:cubicBezTo>
                    <a:pt x="367030" y="513080"/>
                    <a:pt x="359410" y="533400"/>
                    <a:pt x="344170" y="525780"/>
                  </a:cubicBezTo>
                  <a:cubicBezTo>
                    <a:pt x="298450" y="500380"/>
                    <a:pt x="262890" y="91440"/>
                    <a:pt x="234950" y="81280"/>
                  </a:cubicBezTo>
                  <a:cubicBezTo>
                    <a:pt x="228600" y="78740"/>
                    <a:pt x="217170" y="91440"/>
                    <a:pt x="217170" y="93980"/>
                  </a:cubicBezTo>
                  <a:cubicBezTo>
                    <a:pt x="220980" y="102870"/>
                    <a:pt x="441960" y="44450"/>
                    <a:pt x="544830" y="30480"/>
                  </a:cubicBezTo>
                  <a:cubicBezTo>
                    <a:pt x="633730" y="19050"/>
                    <a:pt x="679450" y="15240"/>
                    <a:pt x="797560" y="10160"/>
                  </a:cubicBezTo>
                  <a:cubicBezTo>
                    <a:pt x="1064260" y="0"/>
                    <a:pt x="1776730" y="0"/>
                    <a:pt x="2114550" y="10160"/>
                  </a:cubicBezTo>
                  <a:cubicBezTo>
                    <a:pt x="2326640" y="17780"/>
                    <a:pt x="2493010" y="20320"/>
                    <a:pt x="2632710" y="44450"/>
                  </a:cubicBezTo>
                  <a:cubicBezTo>
                    <a:pt x="2730500" y="59690"/>
                    <a:pt x="2801620" y="71120"/>
                    <a:pt x="2876550" y="110490"/>
                  </a:cubicBezTo>
                  <a:cubicBezTo>
                    <a:pt x="2954020" y="151130"/>
                    <a:pt x="3060700" y="213360"/>
                    <a:pt x="3087370" y="290830"/>
                  </a:cubicBezTo>
                  <a:cubicBezTo>
                    <a:pt x="3116580" y="372110"/>
                    <a:pt x="3081020" y="516890"/>
                    <a:pt x="3031490" y="593090"/>
                  </a:cubicBezTo>
                  <a:cubicBezTo>
                    <a:pt x="2984500" y="664210"/>
                    <a:pt x="2912110" y="711200"/>
                    <a:pt x="2811780" y="742950"/>
                  </a:cubicBezTo>
                  <a:cubicBezTo>
                    <a:pt x="2642870" y="795020"/>
                    <a:pt x="2297430" y="754380"/>
                    <a:pt x="2071370" y="744220"/>
                  </a:cubicBezTo>
                  <a:cubicBezTo>
                    <a:pt x="1882140" y="735330"/>
                    <a:pt x="1739900" y="720090"/>
                    <a:pt x="1548130" y="697230"/>
                  </a:cubicBezTo>
                  <a:cubicBezTo>
                    <a:pt x="1309370" y="668020"/>
                    <a:pt x="946150" y="593090"/>
                    <a:pt x="750570" y="575310"/>
                  </a:cubicBezTo>
                  <a:cubicBezTo>
                    <a:pt x="637540" y="563880"/>
                    <a:pt x="580390" y="575310"/>
                    <a:pt x="481330" y="566420"/>
                  </a:cubicBezTo>
                  <a:cubicBezTo>
                    <a:pt x="356870" y="557530"/>
                    <a:pt x="124460" y="593090"/>
                    <a:pt x="63500" y="513080"/>
                  </a:cubicBezTo>
                  <a:cubicBezTo>
                    <a:pt x="0" y="429260"/>
                    <a:pt x="129540" y="55880"/>
                    <a:pt x="129540" y="55880"/>
                  </a:cubicBezTo>
                </a:path>
              </a:pathLst>
            </a:custGeom>
            <a:solidFill>
              <a:srgbClr val="FFF234">
                <a:alpha val="49804"/>
              </a:srgbClr>
            </a:solidFill>
            <a:ln cap="sq">
              <a:noFill/>
              <a:prstDash val="solid"/>
              <a:miter/>
            </a:ln>
          </p:spPr>
        </p:sp>
      </p:grpSp>
      <p:grpSp>
        <p:nvGrpSpPr>
          <p:cNvPr name="Group 15" id="15"/>
          <p:cNvGrpSpPr/>
          <p:nvPr/>
        </p:nvGrpSpPr>
        <p:grpSpPr>
          <a:xfrm rot="0">
            <a:off x="1539240" y="2904172"/>
            <a:ext cx="1905952" cy="422910"/>
            <a:chOff x="0" y="0"/>
            <a:chExt cx="2541270" cy="563880"/>
          </a:xfrm>
        </p:grpSpPr>
        <p:sp>
          <p:nvSpPr>
            <p:cNvPr name="Freeform 16" id="16"/>
            <p:cNvSpPr/>
            <p:nvPr/>
          </p:nvSpPr>
          <p:spPr>
            <a:xfrm flipH="false" flipV="false" rot="0">
              <a:off x="-57150" y="50800"/>
              <a:ext cx="2653030" cy="707390"/>
            </a:xfrm>
            <a:custGeom>
              <a:avLst/>
              <a:gdLst/>
              <a:ahLst/>
              <a:cxnLst/>
              <a:rect r="r" b="b" t="t" l="l"/>
              <a:pathLst>
                <a:path h="707390" w="2653030">
                  <a:moveTo>
                    <a:pt x="107950" y="0"/>
                  </a:moveTo>
                  <a:cubicBezTo>
                    <a:pt x="2653030" y="105410"/>
                    <a:pt x="2653030" y="350520"/>
                    <a:pt x="2547620" y="457200"/>
                  </a:cubicBezTo>
                  <a:cubicBezTo>
                    <a:pt x="2301240" y="702310"/>
                    <a:pt x="354330" y="707390"/>
                    <a:pt x="107950" y="461010"/>
                  </a:cubicBezTo>
                  <a:cubicBezTo>
                    <a:pt x="0" y="354330"/>
                    <a:pt x="107950" y="0"/>
                    <a:pt x="107950" y="0"/>
                  </a:cubicBezTo>
                </a:path>
              </a:pathLst>
            </a:custGeom>
            <a:solidFill>
              <a:srgbClr val="76CC10">
                <a:alpha val="49804"/>
              </a:srgbClr>
            </a:solidFill>
            <a:ln cap="sq">
              <a:noFill/>
              <a:prstDash val="solid"/>
              <a:miter/>
            </a:ln>
          </p:spPr>
        </p:sp>
      </p:grpSp>
      <p:grpSp>
        <p:nvGrpSpPr>
          <p:cNvPr name="Group 17" id="17"/>
          <p:cNvGrpSpPr/>
          <p:nvPr/>
        </p:nvGrpSpPr>
        <p:grpSpPr>
          <a:xfrm rot="0">
            <a:off x="14968538" y="2856548"/>
            <a:ext cx="1443990" cy="450532"/>
            <a:chOff x="0" y="0"/>
            <a:chExt cx="1925320" cy="600710"/>
          </a:xfrm>
        </p:grpSpPr>
        <p:sp>
          <p:nvSpPr>
            <p:cNvPr name="Freeform 18" id="18"/>
            <p:cNvSpPr/>
            <p:nvPr/>
          </p:nvSpPr>
          <p:spPr>
            <a:xfrm flipH="false" flipV="false" rot="0">
              <a:off x="-17780" y="16510"/>
              <a:ext cx="1962150" cy="577850"/>
            </a:xfrm>
            <a:custGeom>
              <a:avLst/>
              <a:gdLst/>
              <a:ahLst/>
              <a:cxnLst/>
              <a:rect r="r" b="b" t="t" l="l"/>
              <a:pathLst>
                <a:path h="577850" w="1962150">
                  <a:moveTo>
                    <a:pt x="119380" y="34290"/>
                  </a:moveTo>
                  <a:cubicBezTo>
                    <a:pt x="808990" y="85090"/>
                    <a:pt x="1144270" y="83820"/>
                    <a:pt x="1329690" y="76200"/>
                  </a:cubicBezTo>
                  <a:cubicBezTo>
                    <a:pt x="1440180" y="71120"/>
                    <a:pt x="1502410" y="58420"/>
                    <a:pt x="1593850" y="54610"/>
                  </a:cubicBezTo>
                  <a:cubicBezTo>
                    <a:pt x="1690370" y="50800"/>
                    <a:pt x="1836420" y="0"/>
                    <a:pt x="1892300" y="54610"/>
                  </a:cubicBezTo>
                  <a:cubicBezTo>
                    <a:pt x="1959610" y="123190"/>
                    <a:pt x="1962150" y="440690"/>
                    <a:pt x="1892300" y="511810"/>
                  </a:cubicBezTo>
                  <a:cubicBezTo>
                    <a:pt x="1830070" y="574040"/>
                    <a:pt x="1652270" y="508000"/>
                    <a:pt x="1545590" y="513080"/>
                  </a:cubicBezTo>
                  <a:cubicBezTo>
                    <a:pt x="1454150" y="515620"/>
                    <a:pt x="1398270" y="528320"/>
                    <a:pt x="1291590" y="533400"/>
                  </a:cubicBezTo>
                  <a:cubicBezTo>
                    <a:pt x="1108710" y="541020"/>
                    <a:pt x="764540" y="541020"/>
                    <a:pt x="543560" y="532130"/>
                  </a:cubicBezTo>
                  <a:cubicBezTo>
                    <a:pt x="367030" y="524510"/>
                    <a:pt x="138430" y="577850"/>
                    <a:pt x="68580" y="494030"/>
                  </a:cubicBezTo>
                  <a:cubicBezTo>
                    <a:pt x="0" y="410210"/>
                    <a:pt x="119380" y="34290"/>
                    <a:pt x="119380" y="34290"/>
                  </a:cubicBezTo>
                </a:path>
              </a:pathLst>
            </a:custGeom>
            <a:solidFill>
              <a:srgbClr val="76CC10">
                <a:alpha val="49804"/>
              </a:srgbClr>
            </a:solidFill>
            <a:ln cap="sq">
              <a:noFill/>
              <a:prstDash val="solid"/>
              <a:miter/>
            </a:ln>
          </p:spPr>
        </p:sp>
      </p:grpSp>
      <p:grpSp>
        <p:nvGrpSpPr>
          <p:cNvPr name="Group 19" id="19"/>
          <p:cNvGrpSpPr/>
          <p:nvPr/>
        </p:nvGrpSpPr>
        <p:grpSpPr>
          <a:xfrm rot="0">
            <a:off x="886777" y="7222807"/>
            <a:ext cx="1386840" cy="449580"/>
            <a:chOff x="0" y="0"/>
            <a:chExt cx="1849120" cy="599440"/>
          </a:xfrm>
        </p:grpSpPr>
        <p:sp>
          <p:nvSpPr>
            <p:cNvPr name="Freeform 20" id="20"/>
            <p:cNvSpPr/>
            <p:nvPr/>
          </p:nvSpPr>
          <p:spPr>
            <a:xfrm flipH="false" flipV="false" rot="0">
              <a:off x="-11430" y="-66040"/>
              <a:ext cx="1906270" cy="779780"/>
            </a:xfrm>
            <a:custGeom>
              <a:avLst/>
              <a:gdLst/>
              <a:ahLst/>
              <a:cxnLst/>
              <a:rect r="r" b="b" t="t" l="l"/>
              <a:pathLst>
                <a:path h="779780" w="1906270">
                  <a:moveTo>
                    <a:pt x="132080" y="116840"/>
                  </a:moveTo>
                  <a:cubicBezTo>
                    <a:pt x="369570" y="149860"/>
                    <a:pt x="436880" y="153670"/>
                    <a:pt x="558800" y="156210"/>
                  </a:cubicBezTo>
                  <a:cubicBezTo>
                    <a:pt x="821690" y="163830"/>
                    <a:pt x="1652270" y="0"/>
                    <a:pt x="1809750" y="157480"/>
                  </a:cubicBezTo>
                  <a:cubicBezTo>
                    <a:pt x="1905000" y="251460"/>
                    <a:pt x="1906270" y="518160"/>
                    <a:pt x="1809750" y="614680"/>
                  </a:cubicBezTo>
                  <a:cubicBezTo>
                    <a:pt x="1643380" y="779780"/>
                    <a:pt x="773430" y="628650"/>
                    <a:pt x="457200" y="612140"/>
                  </a:cubicBezTo>
                  <a:cubicBezTo>
                    <a:pt x="285750" y="604520"/>
                    <a:pt x="120650" y="647700"/>
                    <a:pt x="62230" y="572770"/>
                  </a:cubicBezTo>
                  <a:cubicBezTo>
                    <a:pt x="0" y="492760"/>
                    <a:pt x="132080" y="116840"/>
                    <a:pt x="132080" y="116840"/>
                  </a:cubicBezTo>
                </a:path>
              </a:pathLst>
            </a:custGeom>
            <a:solidFill>
              <a:srgbClr val="76CC10">
                <a:alpha val="49804"/>
              </a:srgbClr>
            </a:solidFill>
            <a:ln cap="sq">
              <a:noFill/>
              <a:prstDash val="solid"/>
              <a:miter/>
            </a:ln>
          </p:spPr>
        </p:sp>
      </p:grpSp>
      <p:grpSp>
        <p:nvGrpSpPr>
          <p:cNvPr name="Group 21" id="21"/>
          <p:cNvGrpSpPr/>
          <p:nvPr/>
        </p:nvGrpSpPr>
        <p:grpSpPr>
          <a:xfrm rot="0">
            <a:off x="13478827" y="7092315"/>
            <a:ext cx="991552" cy="471488"/>
            <a:chOff x="0" y="0"/>
            <a:chExt cx="1322070" cy="628650"/>
          </a:xfrm>
        </p:grpSpPr>
        <p:sp>
          <p:nvSpPr>
            <p:cNvPr name="Freeform 22" id="22"/>
            <p:cNvSpPr/>
            <p:nvPr/>
          </p:nvSpPr>
          <p:spPr>
            <a:xfrm flipH="false" flipV="false" rot="0">
              <a:off x="-27940" y="-27940"/>
              <a:ext cx="1376680" cy="687070"/>
            </a:xfrm>
            <a:custGeom>
              <a:avLst/>
              <a:gdLst/>
              <a:ahLst/>
              <a:cxnLst/>
              <a:rect r="r" b="b" t="t" l="l"/>
              <a:pathLst>
                <a:path h="687070" w="1376680">
                  <a:moveTo>
                    <a:pt x="78740" y="143510"/>
                  </a:moveTo>
                  <a:cubicBezTo>
                    <a:pt x="654050" y="123190"/>
                    <a:pt x="712470" y="96520"/>
                    <a:pt x="811530" y="86360"/>
                  </a:cubicBezTo>
                  <a:cubicBezTo>
                    <a:pt x="947420" y="73660"/>
                    <a:pt x="1219200" y="0"/>
                    <a:pt x="1299210" y="78740"/>
                  </a:cubicBezTo>
                  <a:cubicBezTo>
                    <a:pt x="1376680" y="154940"/>
                    <a:pt x="1374140" y="459740"/>
                    <a:pt x="1299210" y="535940"/>
                  </a:cubicBezTo>
                  <a:cubicBezTo>
                    <a:pt x="1225550" y="610870"/>
                    <a:pt x="988060" y="529590"/>
                    <a:pt x="863600" y="541020"/>
                  </a:cubicBezTo>
                  <a:cubicBezTo>
                    <a:pt x="767080" y="549910"/>
                    <a:pt x="711200" y="575310"/>
                    <a:pt x="612140" y="586740"/>
                  </a:cubicBezTo>
                  <a:cubicBezTo>
                    <a:pt x="467360" y="601980"/>
                    <a:pt x="165100" y="687070"/>
                    <a:pt x="78740" y="604520"/>
                  </a:cubicBezTo>
                  <a:cubicBezTo>
                    <a:pt x="0" y="528320"/>
                    <a:pt x="78740" y="143510"/>
                    <a:pt x="78740" y="143510"/>
                  </a:cubicBezTo>
                </a:path>
              </a:pathLst>
            </a:custGeom>
            <a:solidFill>
              <a:srgbClr val="76CC10">
                <a:alpha val="49804"/>
              </a:srgbClr>
            </a:solidFill>
            <a:ln cap="sq">
              <a:noFill/>
              <a:prstDash val="solid"/>
              <a:miter/>
            </a:ln>
          </p:spPr>
        </p:sp>
      </p:grpSp>
      <p:grpSp>
        <p:nvGrpSpPr>
          <p:cNvPr name="Group 23" id="23"/>
          <p:cNvGrpSpPr/>
          <p:nvPr/>
        </p:nvGrpSpPr>
        <p:grpSpPr>
          <a:xfrm rot="0">
            <a:off x="9119235" y="7173278"/>
            <a:ext cx="1981200" cy="435293"/>
            <a:chOff x="0" y="0"/>
            <a:chExt cx="2641600" cy="580390"/>
          </a:xfrm>
        </p:grpSpPr>
        <p:sp>
          <p:nvSpPr>
            <p:cNvPr name="Freeform 24" id="24"/>
            <p:cNvSpPr/>
            <p:nvPr/>
          </p:nvSpPr>
          <p:spPr>
            <a:xfrm flipH="false" flipV="false" rot="0">
              <a:off x="-21590" y="-148590"/>
              <a:ext cx="2715260" cy="897890"/>
            </a:xfrm>
            <a:custGeom>
              <a:avLst/>
              <a:gdLst/>
              <a:ahLst/>
              <a:cxnLst/>
              <a:rect r="r" b="b" t="t" l="l"/>
              <a:pathLst>
                <a:path h="897890" w="2715260">
                  <a:moveTo>
                    <a:pt x="101600" y="199390"/>
                  </a:moveTo>
                  <a:cubicBezTo>
                    <a:pt x="982980" y="229870"/>
                    <a:pt x="2391410" y="0"/>
                    <a:pt x="2612390" y="219710"/>
                  </a:cubicBezTo>
                  <a:cubicBezTo>
                    <a:pt x="2715260" y="323850"/>
                    <a:pt x="2715260" y="574040"/>
                    <a:pt x="2612390" y="676910"/>
                  </a:cubicBezTo>
                  <a:cubicBezTo>
                    <a:pt x="2391410" y="897890"/>
                    <a:pt x="982980" y="684530"/>
                    <a:pt x="538480" y="676910"/>
                  </a:cubicBezTo>
                  <a:cubicBezTo>
                    <a:pt x="327660" y="673100"/>
                    <a:pt x="144780" y="740410"/>
                    <a:pt x="72390" y="660400"/>
                  </a:cubicBezTo>
                  <a:cubicBezTo>
                    <a:pt x="0" y="580390"/>
                    <a:pt x="101600" y="199390"/>
                    <a:pt x="101600" y="199390"/>
                  </a:cubicBezTo>
                </a:path>
              </a:pathLst>
            </a:custGeom>
            <a:solidFill>
              <a:srgbClr val="76CC10">
                <a:alpha val="49804"/>
              </a:srgbClr>
            </a:solidFill>
            <a:ln cap="sq">
              <a:noFill/>
              <a:prstDash val="solid"/>
              <a:miter/>
            </a:ln>
          </p:spPr>
        </p:sp>
      </p:grpSp>
      <p:grpSp>
        <p:nvGrpSpPr>
          <p:cNvPr name="Group 25" id="25"/>
          <p:cNvGrpSpPr/>
          <p:nvPr/>
        </p:nvGrpSpPr>
        <p:grpSpPr>
          <a:xfrm rot="0">
            <a:off x="1485900" y="3337560"/>
            <a:ext cx="1241108" cy="643890"/>
            <a:chOff x="0" y="0"/>
            <a:chExt cx="1654810" cy="858520"/>
          </a:xfrm>
        </p:grpSpPr>
        <p:sp>
          <p:nvSpPr>
            <p:cNvPr name="Freeform 26" id="26"/>
            <p:cNvSpPr/>
            <p:nvPr/>
          </p:nvSpPr>
          <p:spPr>
            <a:xfrm flipH="false" flipV="false" rot="0">
              <a:off x="31750" y="44450"/>
              <a:ext cx="1595120" cy="770890"/>
            </a:xfrm>
            <a:custGeom>
              <a:avLst/>
              <a:gdLst/>
              <a:ahLst/>
              <a:cxnLst/>
              <a:rect r="r" b="b" t="t" l="l"/>
              <a:pathLst>
                <a:path h="770890" w="1595120">
                  <a:moveTo>
                    <a:pt x="19050" y="57150"/>
                  </a:moveTo>
                  <a:cubicBezTo>
                    <a:pt x="454660" y="0"/>
                    <a:pt x="529590" y="2540"/>
                    <a:pt x="609600" y="6350"/>
                  </a:cubicBezTo>
                  <a:cubicBezTo>
                    <a:pt x="688340" y="10160"/>
                    <a:pt x="759460" y="19050"/>
                    <a:pt x="839470" y="29210"/>
                  </a:cubicBezTo>
                  <a:cubicBezTo>
                    <a:pt x="927100" y="40640"/>
                    <a:pt x="1023620" y="57150"/>
                    <a:pt x="1113790" y="72390"/>
                  </a:cubicBezTo>
                  <a:cubicBezTo>
                    <a:pt x="1201420" y="87630"/>
                    <a:pt x="1299210" y="83820"/>
                    <a:pt x="1372870" y="120650"/>
                  </a:cubicBezTo>
                  <a:cubicBezTo>
                    <a:pt x="1441450" y="156210"/>
                    <a:pt x="1511300" y="217170"/>
                    <a:pt x="1544320" y="284480"/>
                  </a:cubicBezTo>
                  <a:cubicBezTo>
                    <a:pt x="1578610" y="354330"/>
                    <a:pt x="1595120" y="462280"/>
                    <a:pt x="1570990" y="537210"/>
                  </a:cubicBezTo>
                  <a:cubicBezTo>
                    <a:pt x="1546860" y="612140"/>
                    <a:pt x="1469390" y="694690"/>
                    <a:pt x="1397000" y="732790"/>
                  </a:cubicBezTo>
                  <a:cubicBezTo>
                    <a:pt x="1323340" y="770890"/>
                    <a:pt x="1220470" y="758190"/>
                    <a:pt x="1134110" y="762000"/>
                  </a:cubicBezTo>
                  <a:cubicBezTo>
                    <a:pt x="1052830" y="767080"/>
                    <a:pt x="972820" y="764540"/>
                    <a:pt x="894080" y="762000"/>
                  </a:cubicBezTo>
                  <a:cubicBezTo>
                    <a:pt x="815340" y="760730"/>
                    <a:pt x="736600" y="762000"/>
                    <a:pt x="659130" y="750570"/>
                  </a:cubicBezTo>
                  <a:cubicBezTo>
                    <a:pt x="580390" y="740410"/>
                    <a:pt x="504190" y="715010"/>
                    <a:pt x="425450" y="697230"/>
                  </a:cubicBezTo>
                  <a:cubicBezTo>
                    <a:pt x="345440" y="679450"/>
                    <a:pt x="252730" y="656590"/>
                    <a:pt x="182880" y="645160"/>
                  </a:cubicBezTo>
                  <a:cubicBezTo>
                    <a:pt x="132080" y="637540"/>
                    <a:pt x="74930" y="665480"/>
                    <a:pt x="48260" y="633730"/>
                  </a:cubicBezTo>
                  <a:cubicBezTo>
                    <a:pt x="0" y="575310"/>
                    <a:pt x="111760" y="280670"/>
                    <a:pt x="88900" y="180340"/>
                  </a:cubicBezTo>
                  <a:cubicBezTo>
                    <a:pt x="77470" y="124460"/>
                    <a:pt x="25400" y="68580"/>
                    <a:pt x="20320" y="59690"/>
                  </a:cubicBezTo>
                  <a:cubicBezTo>
                    <a:pt x="19050" y="58420"/>
                    <a:pt x="19050" y="57150"/>
                    <a:pt x="19050" y="57150"/>
                  </a:cubicBezTo>
                </a:path>
              </a:pathLst>
            </a:custGeom>
            <a:solidFill>
              <a:srgbClr val="EFC5A6">
                <a:alpha val="49804"/>
              </a:srgbClr>
            </a:solidFill>
            <a:ln cap="sq">
              <a:noFill/>
              <a:prstDash val="solid"/>
              <a:miter/>
            </a:ln>
          </p:spPr>
        </p:sp>
      </p:grpSp>
      <p:grpSp>
        <p:nvGrpSpPr>
          <p:cNvPr name="Group 27" id="27"/>
          <p:cNvGrpSpPr/>
          <p:nvPr/>
        </p:nvGrpSpPr>
        <p:grpSpPr>
          <a:xfrm rot="0">
            <a:off x="14859000" y="3449955"/>
            <a:ext cx="1408748" cy="455295"/>
            <a:chOff x="0" y="0"/>
            <a:chExt cx="1878330" cy="607060"/>
          </a:xfrm>
        </p:grpSpPr>
        <p:sp>
          <p:nvSpPr>
            <p:cNvPr name="Freeform 28" id="28"/>
            <p:cNvSpPr/>
            <p:nvPr/>
          </p:nvSpPr>
          <p:spPr>
            <a:xfrm flipH="false" flipV="false" rot="0">
              <a:off x="-41910" y="-55880"/>
              <a:ext cx="1954530" cy="746760"/>
            </a:xfrm>
            <a:custGeom>
              <a:avLst/>
              <a:gdLst/>
              <a:ahLst/>
              <a:cxnLst/>
              <a:rect r="r" b="b" t="t" l="l"/>
              <a:pathLst>
                <a:path h="746760" w="1954530">
                  <a:moveTo>
                    <a:pt x="92710" y="148590"/>
                  </a:moveTo>
                  <a:cubicBezTo>
                    <a:pt x="1405890" y="104140"/>
                    <a:pt x="1761490" y="0"/>
                    <a:pt x="1869440" y="106680"/>
                  </a:cubicBezTo>
                  <a:cubicBezTo>
                    <a:pt x="1954530" y="190500"/>
                    <a:pt x="1953260" y="478790"/>
                    <a:pt x="1869440" y="563880"/>
                  </a:cubicBezTo>
                  <a:cubicBezTo>
                    <a:pt x="1764030" y="668020"/>
                    <a:pt x="1424940" y="561340"/>
                    <a:pt x="1165860" y="566420"/>
                  </a:cubicBezTo>
                  <a:cubicBezTo>
                    <a:pt x="845820" y="574040"/>
                    <a:pt x="234950" y="746760"/>
                    <a:pt x="92710" y="610870"/>
                  </a:cubicBezTo>
                  <a:cubicBezTo>
                    <a:pt x="0" y="521970"/>
                    <a:pt x="92710" y="148590"/>
                    <a:pt x="92710" y="148590"/>
                  </a:cubicBezTo>
                </a:path>
              </a:pathLst>
            </a:custGeom>
            <a:solidFill>
              <a:srgbClr val="EFC5A6">
                <a:alpha val="49804"/>
              </a:srgbClr>
            </a:solidFill>
            <a:ln cap="sq">
              <a:noFill/>
              <a:prstDash val="solid"/>
              <a:miter/>
            </a:ln>
          </p:spPr>
        </p:sp>
      </p:grpSp>
      <p:grpSp>
        <p:nvGrpSpPr>
          <p:cNvPr name="Group 29" id="29"/>
          <p:cNvGrpSpPr/>
          <p:nvPr/>
        </p:nvGrpSpPr>
        <p:grpSpPr>
          <a:xfrm rot="0">
            <a:off x="823912" y="7623810"/>
            <a:ext cx="711518" cy="465772"/>
            <a:chOff x="0" y="0"/>
            <a:chExt cx="948690" cy="621030"/>
          </a:xfrm>
        </p:grpSpPr>
        <p:sp>
          <p:nvSpPr>
            <p:cNvPr name="Freeform 30" id="30"/>
            <p:cNvSpPr/>
            <p:nvPr/>
          </p:nvSpPr>
          <p:spPr>
            <a:xfrm flipH="false" flipV="false" rot="0">
              <a:off x="-24130" y="50800"/>
              <a:ext cx="1009650" cy="629920"/>
            </a:xfrm>
            <a:custGeom>
              <a:avLst/>
              <a:gdLst/>
              <a:ahLst/>
              <a:cxnLst/>
              <a:rect r="r" b="b" t="t" l="l"/>
              <a:pathLst>
                <a:path h="629920" w="1009650">
                  <a:moveTo>
                    <a:pt x="140970" y="0"/>
                  </a:moveTo>
                  <a:cubicBezTo>
                    <a:pt x="883920" y="80010"/>
                    <a:pt x="904240" y="48260"/>
                    <a:pt x="922020" y="62230"/>
                  </a:cubicBezTo>
                  <a:cubicBezTo>
                    <a:pt x="965200" y="95250"/>
                    <a:pt x="1009650" y="438150"/>
                    <a:pt x="922020" y="519430"/>
                  </a:cubicBezTo>
                  <a:cubicBezTo>
                    <a:pt x="802640" y="629920"/>
                    <a:pt x="177800" y="584200"/>
                    <a:pt x="74930" y="457200"/>
                  </a:cubicBezTo>
                  <a:cubicBezTo>
                    <a:pt x="0" y="363220"/>
                    <a:pt x="140970" y="0"/>
                    <a:pt x="140970" y="0"/>
                  </a:cubicBezTo>
                </a:path>
              </a:pathLst>
            </a:custGeom>
            <a:solidFill>
              <a:srgbClr val="EFC5A6">
                <a:alpha val="49804"/>
              </a:srgbClr>
            </a:solidFill>
            <a:ln cap="sq">
              <a:noFill/>
              <a:prstDash val="solid"/>
              <a:miter/>
            </a:ln>
          </p:spPr>
        </p:sp>
      </p:grpSp>
      <p:grpSp>
        <p:nvGrpSpPr>
          <p:cNvPr name="Group 31" id="31"/>
          <p:cNvGrpSpPr/>
          <p:nvPr/>
        </p:nvGrpSpPr>
        <p:grpSpPr>
          <a:xfrm rot="0">
            <a:off x="9065895" y="7558088"/>
            <a:ext cx="2252662" cy="627698"/>
            <a:chOff x="0" y="0"/>
            <a:chExt cx="3003550" cy="836930"/>
          </a:xfrm>
        </p:grpSpPr>
        <p:sp>
          <p:nvSpPr>
            <p:cNvPr name="Freeform 32" id="32"/>
            <p:cNvSpPr/>
            <p:nvPr/>
          </p:nvSpPr>
          <p:spPr>
            <a:xfrm flipH="false" flipV="false" rot="0">
              <a:off x="-1270" y="46990"/>
              <a:ext cx="2960370" cy="773430"/>
            </a:xfrm>
            <a:custGeom>
              <a:avLst/>
              <a:gdLst/>
              <a:ahLst/>
              <a:cxnLst/>
              <a:rect r="r" b="b" t="t" l="l"/>
              <a:pathLst>
                <a:path h="773430" w="2960370">
                  <a:moveTo>
                    <a:pt x="52070" y="88900"/>
                  </a:moveTo>
                  <a:cubicBezTo>
                    <a:pt x="288290" y="96520"/>
                    <a:pt x="544830" y="128270"/>
                    <a:pt x="689610" y="154940"/>
                  </a:cubicBezTo>
                  <a:cubicBezTo>
                    <a:pt x="796290" y="175260"/>
                    <a:pt x="876300" y="209550"/>
                    <a:pt x="965200" y="223520"/>
                  </a:cubicBezTo>
                  <a:cubicBezTo>
                    <a:pt x="1049020" y="236220"/>
                    <a:pt x="1122680" y="229870"/>
                    <a:pt x="1209040" y="238760"/>
                  </a:cubicBezTo>
                  <a:cubicBezTo>
                    <a:pt x="1305560" y="248920"/>
                    <a:pt x="1384300" y="274320"/>
                    <a:pt x="1518920" y="281940"/>
                  </a:cubicBezTo>
                  <a:cubicBezTo>
                    <a:pt x="1765300" y="295910"/>
                    <a:pt x="2430780" y="151130"/>
                    <a:pt x="2570480" y="260350"/>
                  </a:cubicBezTo>
                  <a:cubicBezTo>
                    <a:pt x="2639060" y="312420"/>
                    <a:pt x="2656840" y="466090"/>
                    <a:pt x="2626360" y="499110"/>
                  </a:cubicBezTo>
                  <a:cubicBezTo>
                    <a:pt x="2594610" y="533400"/>
                    <a:pt x="2465070" y="468630"/>
                    <a:pt x="2383790" y="462280"/>
                  </a:cubicBezTo>
                  <a:cubicBezTo>
                    <a:pt x="2305050" y="457200"/>
                    <a:pt x="2247900" y="457200"/>
                    <a:pt x="2146300" y="461010"/>
                  </a:cubicBezTo>
                  <a:cubicBezTo>
                    <a:pt x="1965960" y="467360"/>
                    <a:pt x="1670050" y="502920"/>
                    <a:pt x="1395730" y="518160"/>
                  </a:cubicBezTo>
                  <a:cubicBezTo>
                    <a:pt x="1062990" y="538480"/>
                    <a:pt x="497840" y="685800"/>
                    <a:pt x="285750" y="563880"/>
                  </a:cubicBezTo>
                  <a:cubicBezTo>
                    <a:pt x="151130" y="485140"/>
                    <a:pt x="48260" y="223520"/>
                    <a:pt x="74930" y="157480"/>
                  </a:cubicBezTo>
                  <a:cubicBezTo>
                    <a:pt x="88900" y="121920"/>
                    <a:pt x="144780" y="125730"/>
                    <a:pt x="208280" y="113030"/>
                  </a:cubicBezTo>
                  <a:cubicBezTo>
                    <a:pt x="361950" y="83820"/>
                    <a:pt x="810260" y="73660"/>
                    <a:pt x="1003300" y="67310"/>
                  </a:cubicBezTo>
                  <a:cubicBezTo>
                    <a:pt x="1113790" y="64770"/>
                    <a:pt x="1154430" y="71120"/>
                    <a:pt x="1264920" y="67310"/>
                  </a:cubicBezTo>
                  <a:cubicBezTo>
                    <a:pt x="1454150" y="59690"/>
                    <a:pt x="1855470" y="11430"/>
                    <a:pt x="2040890" y="3810"/>
                  </a:cubicBezTo>
                  <a:cubicBezTo>
                    <a:pt x="2143760" y="0"/>
                    <a:pt x="2200910" y="0"/>
                    <a:pt x="2282190" y="3810"/>
                  </a:cubicBezTo>
                  <a:cubicBezTo>
                    <a:pt x="2364740" y="7620"/>
                    <a:pt x="2448560" y="15240"/>
                    <a:pt x="2532380" y="26670"/>
                  </a:cubicBezTo>
                  <a:cubicBezTo>
                    <a:pt x="2621280" y="39370"/>
                    <a:pt x="2731770" y="29210"/>
                    <a:pt x="2801620" y="78740"/>
                  </a:cubicBezTo>
                  <a:cubicBezTo>
                    <a:pt x="2875280" y="132080"/>
                    <a:pt x="2946400" y="262890"/>
                    <a:pt x="2954020" y="351790"/>
                  </a:cubicBezTo>
                  <a:cubicBezTo>
                    <a:pt x="2960370" y="433070"/>
                    <a:pt x="2917190" y="529590"/>
                    <a:pt x="2865120" y="590550"/>
                  </a:cubicBezTo>
                  <a:cubicBezTo>
                    <a:pt x="2814320" y="651510"/>
                    <a:pt x="2749550" y="687070"/>
                    <a:pt x="2644140" y="716280"/>
                  </a:cubicBezTo>
                  <a:cubicBezTo>
                    <a:pt x="2433320" y="773430"/>
                    <a:pt x="1943100" y="749300"/>
                    <a:pt x="1638300" y="739140"/>
                  </a:cubicBezTo>
                  <a:cubicBezTo>
                    <a:pt x="1380490" y="730250"/>
                    <a:pt x="1143000" y="704850"/>
                    <a:pt x="929640" y="671830"/>
                  </a:cubicBezTo>
                  <a:cubicBezTo>
                    <a:pt x="753110" y="643890"/>
                    <a:pt x="588010" y="586740"/>
                    <a:pt x="449580" y="566420"/>
                  </a:cubicBezTo>
                  <a:cubicBezTo>
                    <a:pt x="345440" y="552450"/>
                    <a:pt x="248920" y="547370"/>
                    <a:pt x="175260" y="546100"/>
                  </a:cubicBezTo>
                  <a:cubicBezTo>
                    <a:pt x="125730" y="544830"/>
                    <a:pt x="78740" y="576580"/>
                    <a:pt x="52070" y="551180"/>
                  </a:cubicBezTo>
                  <a:cubicBezTo>
                    <a:pt x="0" y="500380"/>
                    <a:pt x="52070" y="88900"/>
                    <a:pt x="52070" y="88900"/>
                  </a:cubicBezTo>
                </a:path>
              </a:pathLst>
            </a:custGeom>
            <a:solidFill>
              <a:srgbClr val="EFC5A6">
                <a:alpha val="49804"/>
              </a:srgbClr>
            </a:solidFill>
            <a:ln cap="sq">
              <a:noFill/>
              <a:prstDash val="solid"/>
              <a:miter/>
            </a:ln>
          </p:spPr>
        </p:sp>
      </p:grpSp>
      <p:grpSp>
        <p:nvGrpSpPr>
          <p:cNvPr name="Group 33" id="33"/>
          <p:cNvGrpSpPr/>
          <p:nvPr/>
        </p:nvGrpSpPr>
        <p:grpSpPr>
          <a:xfrm rot="0">
            <a:off x="13478827" y="7621905"/>
            <a:ext cx="912495" cy="439103"/>
            <a:chOff x="0" y="0"/>
            <a:chExt cx="1216660" cy="585470"/>
          </a:xfrm>
        </p:grpSpPr>
        <p:sp>
          <p:nvSpPr>
            <p:cNvPr name="Freeform 34" id="34"/>
            <p:cNvSpPr/>
            <p:nvPr/>
          </p:nvSpPr>
          <p:spPr>
            <a:xfrm flipH="false" flipV="false" rot="0">
              <a:off x="-36830" y="0"/>
              <a:ext cx="1270000" cy="650240"/>
            </a:xfrm>
            <a:custGeom>
              <a:avLst/>
              <a:gdLst/>
              <a:ahLst/>
              <a:cxnLst/>
              <a:rect r="r" b="b" t="t" l="l"/>
              <a:pathLst>
                <a:path h="650240" w="1270000">
                  <a:moveTo>
                    <a:pt x="87630" y="72390"/>
                  </a:moveTo>
                  <a:cubicBezTo>
                    <a:pt x="1023620" y="68580"/>
                    <a:pt x="1143000" y="0"/>
                    <a:pt x="1198880" y="50800"/>
                  </a:cubicBezTo>
                  <a:cubicBezTo>
                    <a:pt x="1267460" y="114300"/>
                    <a:pt x="1270000" y="434340"/>
                    <a:pt x="1202690" y="508000"/>
                  </a:cubicBezTo>
                  <a:cubicBezTo>
                    <a:pt x="1146810" y="567690"/>
                    <a:pt x="1024890" y="524510"/>
                    <a:pt x="899160" y="529590"/>
                  </a:cubicBezTo>
                  <a:cubicBezTo>
                    <a:pt x="693420" y="537210"/>
                    <a:pt x="204470" y="650240"/>
                    <a:pt x="87630" y="534670"/>
                  </a:cubicBezTo>
                  <a:cubicBezTo>
                    <a:pt x="0" y="447040"/>
                    <a:pt x="87630" y="72390"/>
                    <a:pt x="87630" y="72390"/>
                  </a:cubicBezTo>
                </a:path>
              </a:pathLst>
            </a:custGeom>
            <a:solidFill>
              <a:srgbClr val="EFC5A6">
                <a:alpha val="49804"/>
              </a:srgbClr>
            </a:solidFill>
            <a:ln cap="sq">
              <a:noFill/>
              <a:prstDash val="solid"/>
              <a:miter/>
            </a:ln>
          </p:spPr>
        </p:sp>
      </p:grpSp>
      <p:grpSp>
        <p:nvGrpSpPr>
          <p:cNvPr name="Group 35" id="35"/>
          <p:cNvGrpSpPr/>
          <p:nvPr/>
        </p:nvGrpSpPr>
        <p:grpSpPr>
          <a:xfrm rot="0">
            <a:off x="1456373" y="1716405"/>
            <a:ext cx="2307908" cy="596265"/>
            <a:chOff x="0" y="0"/>
            <a:chExt cx="3077210" cy="795020"/>
          </a:xfrm>
        </p:grpSpPr>
        <p:sp>
          <p:nvSpPr>
            <p:cNvPr name="Freeform 36" id="36"/>
            <p:cNvSpPr/>
            <p:nvPr/>
          </p:nvSpPr>
          <p:spPr>
            <a:xfrm flipH="false" flipV="false" rot="0">
              <a:off x="3810" y="-46990"/>
              <a:ext cx="3063240" cy="839470"/>
            </a:xfrm>
            <a:custGeom>
              <a:avLst/>
              <a:gdLst/>
              <a:ahLst/>
              <a:cxnLst/>
              <a:rect r="r" b="b" t="t" l="l"/>
              <a:pathLst>
                <a:path h="839470" w="3063240">
                  <a:moveTo>
                    <a:pt x="138430" y="187960"/>
                  </a:moveTo>
                  <a:cubicBezTo>
                    <a:pt x="1516380" y="367030"/>
                    <a:pt x="2526030" y="171450"/>
                    <a:pt x="2686050" y="332740"/>
                  </a:cubicBezTo>
                  <a:cubicBezTo>
                    <a:pt x="2753360" y="401320"/>
                    <a:pt x="2731770" y="574040"/>
                    <a:pt x="2684780" y="623570"/>
                  </a:cubicBezTo>
                  <a:cubicBezTo>
                    <a:pt x="2640330" y="670560"/>
                    <a:pt x="2532380" y="637540"/>
                    <a:pt x="2434590" y="640080"/>
                  </a:cubicBezTo>
                  <a:cubicBezTo>
                    <a:pt x="2296160" y="645160"/>
                    <a:pt x="2123440" y="650240"/>
                    <a:pt x="1935480" y="640080"/>
                  </a:cubicBezTo>
                  <a:cubicBezTo>
                    <a:pt x="1691640" y="628650"/>
                    <a:pt x="1361440" y="568960"/>
                    <a:pt x="1093470" y="554990"/>
                  </a:cubicBezTo>
                  <a:cubicBezTo>
                    <a:pt x="849630" y="542290"/>
                    <a:pt x="496570" y="659130"/>
                    <a:pt x="392430" y="554990"/>
                  </a:cubicBezTo>
                  <a:cubicBezTo>
                    <a:pt x="308610" y="469900"/>
                    <a:pt x="309880" y="180340"/>
                    <a:pt x="392430" y="97790"/>
                  </a:cubicBezTo>
                  <a:cubicBezTo>
                    <a:pt x="491490" y="0"/>
                    <a:pt x="836930" y="90170"/>
                    <a:pt x="1036320" y="97790"/>
                  </a:cubicBezTo>
                  <a:cubicBezTo>
                    <a:pt x="1210310" y="104140"/>
                    <a:pt x="1386840" y="119380"/>
                    <a:pt x="1524000" y="134620"/>
                  </a:cubicBezTo>
                  <a:cubicBezTo>
                    <a:pt x="1624330" y="144780"/>
                    <a:pt x="1668780" y="162560"/>
                    <a:pt x="1784350" y="172720"/>
                  </a:cubicBezTo>
                  <a:cubicBezTo>
                    <a:pt x="2011680" y="190500"/>
                    <a:pt x="2584450" y="116840"/>
                    <a:pt x="2794000" y="191770"/>
                  </a:cubicBezTo>
                  <a:cubicBezTo>
                    <a:pt x="2907030" y="232410"/>
                    <a:pt x="2985770" y="294640"/>
                    <a:pt x="3022600" y="374650"/>
                  </a:cubicBezTo>
                  <a:cubicBezTo>
                    <a:pt x="3059430" y="455930"/>
                    <a:pt x="3063240" y="608330"/>
                    <a:pt x="3012440" y="678180"/>
                  </a:cubicBezTo>
                  <a:cubicBezTo>
                    <a:pt x="2957830" y="751840"/>
                    <a:pt x="2834640" y="765810"/>
                    <a:pt x="2686050" y="789940"/>
                  </a:cubicBezTo>
                  <a:cubicBezTo>
                    <a:pt x="2390140" y="839470"/>
                    <a:pt x="1612900" y="791210"/>
                    <a:pt x="1327150" y="789940"/>
                  </a:cubicBezTo>
                  <a:cubicBezTo>
                    <a:pt x="1193800" y="789940"/>
                    <a:pt x="1156970" y="796290"/>
                    <a:pt x="1036320" y="787400"/>
                  </a:cubicBezTo>
                  <a:cubicBezTo>
                    <a:pt x="834390" y="772160"/>
                    <a:pt x="406400" y="701040"/>
                    <a:pt x="232410" y="673100"/>
                  </a:cubicBezTo>
                  <a:cubicBezTo>
                    <a:pt x="149860" y="659130"/>
                    <a:pt x="77470" y="684530"/>
                    <a:pt x="46990" y="640080"/>
                  </a:cubicBezTo>
                  <a:cubicBezTo>
                    <a:pt x="0" y="571500"/>
                    <a:pt x="138430" y="187960"/>
                    <a:pt x="138430" y="187960"/>
                  </a:cubicBezTo>
                </a:path>
              </a:pathLst>
            </a:custGeom>
            <a:solidFill>
              <a:srgbClr val="7EFFF7">
                <a:alpha val="49804"/>
              </a:srgbClr>
            </a:solidFill>
            <a:ln cap="sq">
              <a:noFill/>
              <a:prstDash val="solid"/>
              <a:miter/>
            </a:ln>
          </p:spPr>
        </p:sp>
      </p:grpSp>
      <p:grpSp>
        <p:nvGrpSpPr>
          <p:cNvPr name="Group 37" id="37"/>
          <p:cNvGrpSpPr/>
          <p:nvPr/>
        </p:nvGrpSpPr>
        <p:grpSpPr>
          <a:xfrm rot="0">
            <a:off x="15027593" y="1748790"/>
            <a:ext cx="1433512" cy="612457"/>
            <a:chOff x="0" y="0"/>
            <a:chExt cx="1911350" cy="816610"/>
          </a:xfrm>
        </p:grpSpPr>
        <p:sp>
          <p:nvSpPr>
            <p:cNvPr name="Freeform 38" id="38"/>
            <p:cNvSpPr/>
            <p:nvPr/>
          </p:nvSpPr>
          <p:spPr>
            <a:xfrm flipH="false" flipV="false" rot="0">
              <a:off x="46990" y="24130"/>
              <a:ext cx="1840230" cy="760730"/>
            </a:xfrm>
            <a:custGeom>
              <a:avLst/>
              <a:gdLst/>
              <a:ahLst/>
              <a:cxnLst/>
              <a:rect r="r" b="b" t="t" l="l"/>
              <a:pathLst>
                <a:path h="760730" w="1840230">
                  <a:moveTo>
                    <a:pt x="191770" y="135890"/>
                  </a:moveTo>
                  <a:cubicBezTo>
                    <a:pt x="1189990" y="20320"/>
                    <a:pt x="1385570" y="0"/>
                    <a:pt x="1518920" y="26670"/>
                  </a:cubicBezTo>
                  <a:cubicBezTo>
                    <a:pt x="1609090" y="43180"/>
                    <a:pt x="1685290" y="58420"/>
                    <a:pt x="1734820" y="114300"/>
                  </a:cubicBezTo>
                  <a:cubicBezTo>
                    <a:pt x="1791970" y="180340"/>
                    <a:pt x="1840230" y="337820"/>
                    <a:pt x="1813560" y="421640"/>
                  </a:cubicBezTo>
                  <a:cubicBezTo>
                    <a:pt x="1786890" y="500380"/>
                    <a:pt x="1684020" y="561340"/>
                    <a:pt x="1584960" y="605790"/>
                  </a:cubicBezTo>
                  <a:cubicBezTo>
                    <a:pt x="1451610" y="666750"/>
                    <a:pt x="1234440" y="673100"/>
                    <a:pt x="1060450" y="694690"/>
                  </a:cubicBezTo>
                  <a:cubicBezTo>
                    <a:pt x="892810" y="716280"/>
                    <a:pt x="709930" y="732790"/>
                    <a:pt x="560070" y="739140"/>
                  </a:cubicBezTo>
                  <a:cubicBezTo>
                    <a:pt x="439420" y="744220"/>
                    <a:pt x="294640" y="744220"/>
                    <a:pt x="231140" y="740410"/>
                  </a:cubicBezTo>
                  <a:cubicBezTo>
                    <a:pt x="205740" y="739140"/>
                    <a:pt x="196850" y="739140"/>
                    <a:pt x="176530" y="734060"/>
                  </a:cubicBezTo>
                  <a:cubicBezTo>
                    <a:pt x="148590" y="725170"/>
                    <a:pt x="105410" y="706120"/>
                    <a:pt x="80010" y="681990"/>
                  </a:cubicBezTo>
                  <a:cubicBezTo>
                    <a:pt x="53340" y="659130"/>
                    <a:pt x="29210" y="619760"/>
                    <a:pt x="17780" y="593090"/>
                  </a:cubicBezTo>
                  <a:cubicBezTo>
                    <a:pt x="8890" y="572770"/>
                    <a:pt x="6350" y="557530"/>
                    <a:pt x="3810" y="538480"/>
                  </a:cubicBezTo>
                  <a:cubicBezTo>
                    <a:pt x="2540" y="520700"/>
                    <a:pt x="0" y="504190"/>
                    <a:pt x="3810" y="483870"/>
                  </a:cubicBezTo>
                  <a:cubicBezTo>
                    <a:pt x="10160" y="454660"/>
                    <a:pt x="22860" y="410210"/>
                    <a:pt x="43180" y="381000"/>
                  </a:cubicBezTo>
                  <a:cubicBezTo>
                    <a:pt x="63500" y="353060"/>
                    <a:pt x="99060" y="323850"/>
                    <a:pt x="124460" y="308610"/>
                  </a:cubicBezTo>
                  <a:cubicBezTo>
                    <a:pt x="143510" y="298450"/>
                    <a:pt x="156210" y="293370"/>
                    <a:pt x="176530" y="289560"/>
                  </a:cubicBezTo>
                  <a:cubicBezTo>
                    <a:pt x="203200" y="283210"/>
                    <a:pt x="250190" y="262890"/>
                    <a:pt x="271780" y="283210"/>
                  </a:cubicBezTo>
                  <a:cubicBezTo>
                    <a:pt x="320040" y="327660"/>
                    <a:pt x="320040" y="695960"/>
                    <a:pt x="271780" y="740410"/>
                  </a:cubicBezTo>
                  <a:cubicBezTo>
                    <a:pt x="250190" y="760730"/>
                    <a:pt x="203200" y="739140"/>
                    <a:pt x="176530" y="734060"/>
                  </a:cubicBezTo>
                  <a:cubicBezTo>
                    <a:pt x="156210" y="728980"/>
                    <a:pt x="143510" y="725170"/>
                    <a:pt x="124460" y="713740"/>
                  </a:cubicBezTo>
                  <a:cubicBezTo>
                    <a:pt x="99060" y="698500"/>
                    <a:pt x="60960" y="664210"/>
                    <a:pt x="43180" y="641350"/>
                  </a:cubicBezTo>
                  <a:cubicBezTo>
                    <a:pt x="30480" y="624840"/>
                    <a:pt x="24130" y="612140"/>
                    <a:pt x="17780" y="593090"/>
                  </a:cubicBezTo>
                  <a:cubicBezTo>
                    <a:pt x="8890" y="563880"/>
                    <a:pt x="2540" y="513080"/>
                    <a:pt x="3810" y="483870"/>
                  </a:cubicBezTo>
                  <a:cubicBezTo>
                    <a:pt x="5080" y="462280"/>
                    <a:pt x="8890" y="449580"/>
                    <a:pt x="17780" y="430530"/>
                  </a:cubicBezTo>
                  <a:cubicBezTo>
                    <a:pt x="29210" y="403860"/>
                    <a:pt x="53340" y="364490"/>
                    <a:pt x="80010" y="340360"/>
                  </a:cubicBezTo>
                  <a:cubicBezTo>
                    <a:pt x="105410" y="317500"/>
                    <a:pt x="129540" y="302260"/>
                    <a:pt x="176530" y="289560"/>
                  </a:cubicBezTo>
                  <a:cubicBezTo>
                    <a:pt x="271780" y="262890"/>
                    <a:pt x="509270" y="264160"/>
                    <a:pt x="638810" y="265430"/>
                  </a:cubicBezTo>
                  <a:cubicBezTo>
                    <a:pt x="735330" y="265430"/>
                    <a:pt x="805180" y="285750"/>
                    <a:pt x="889000" y="279400"/>
                  </a:cubicBezTo>
                  <a:cubicBezTo>
                    <a:pt x="976630" y="273050"/>
                    <a:pt x="1068070" y="233680"/>
                    <a:pt x="1155700" y="224790"/>
                  </a:cubicBezTo>
                  <a:cubicBezTo>
                    <a:pt x="1238250" y="217170"/>
                    <a:pt x="1334770" y="190500"/>
                    <a:pt x="1399540" y="227330"/>
                  </a:cubicBezTo>
                  <a:cubicBezTo>
                    <a:pt x="1470660" y="267970"/>
                    <a:pt x="1579880" y="434340"/>
                    <a:pt x="1551940" y="483870"/>
                  </a:cubicBezTo>
                  <a:cubicBezTo>
                    <a:pt x="1517650" y="546100"/>
                    <a:pt x="1197610" y="476250"/>
                    <a:pt x="1054100" y="487680"/>
                  </a:cubicBezTo>
                  <a:cubicBezTo>
                    <a:pt x="943610" y="496570"/>
                    <a:pt x="858520" y="520700"/>
                    <a:pt x="763270" y="530860"/>
                  </a:cubicBezTo>
                  <a:cubicBezTo>
                    <a:pt x="670560" y="541020"/>
                    <a:pt x="574040" y="539750"/>
                    <a:pt x="487680" y="549910"/>
                  </a:cubicBezTo>
                  <a:cubicBezTo>
                    <a:pt x="410210" y="560070"/>
                    <a:pt x="317500" y="627380"/>
                    <a:pt x="266700" y="591820"/>
                  </a:cubicBezTo>
                  <a:cubicBezTo>
                    <a:pt x="194310" y="541020"/>
                    <a:pt x="191770" y="135890"/>
                    <a:pt x="191770" y="135890"/>
                  </a:cubicBezTo>
                </a:path>
              </a:pathLst>
            </a:custGeom>
            <a:solidFill>
              <a:srgbClr val="7EFFF7">
                <a:alpha val="49804"/>
              </a:srgbClr>
            </a:solidFill>
            <a:ln cap="sq">
              <a:noFill/>
              <a:prstDash val="solid"/>
              <a:miter/>
            </a:ln>
          </p:spPr>
        </p:sp>
      </p:grpSp>
      <p:grpSp>
        <p:nvGrpSpPr>
          <p:cNvPr name="Group 39" id="39"/>
          <p:cNvGrpSpPr/>
          <p:nvPr/>
        </p:nvGrpSpPr>
        <p:grpSpPr>
          <a:xfrm rot="0">
            <a:off x="881062" y="6257925"/>
            <a:ext cx="1488758" cy="435293"/>
            <a:chOff x="0" y="0"/>
            <a:chExt cx="1985010" cy="580390"/>
          </a:xfrm>
        </p:grpSpPr>
        <p:sp>
          <p:nvSpPr>
            <p:cNvPr name="Freeform 40" id="40"/>
            <p:cNvSpPr/>
            <p:nvPr/>
          </p:nvSpPr>
          <p:spPr>
            <a:xfrm flipH="false" flipV="false" rot="0">
              <a:off x="-45720" y="16510"/>
              <a:ext cx="2048510" cy="660400"/>
            </a:xfrm>
            <a:custGeom>
              <a:avLst/>
              <a:gdLst/>
              <a:ahLst/>
              <a:cxnLst/>
              <a:rect r="r" b="b" t="t" l="l"/>
              <a:pathLst>
                <a:path h="660400" w="2048510">
                  <a:moveTo>
                    <a:pt x="96520" y="34290"/>
                  </a:moveTo>
                  <a:cubicBezTo>
                    <a:pt x="1548130" y="39370"/>
                    <a:pt x="1593850" y="49530"/>
                    <a:pt x="1680210" y="53340"/>
                  </a:cubicBezTo>
                  <a:cubicBezTo>
                    <a:pt x="1774190" y="58420"/>
                    <a:pt x="1924050" y="0"/>
                    <a:pt x="1979930" y="55880"/>
                  </a:cubicBezTo>
                  <a:cubicBezTo>
                    <a:pt x="2048510" y="124460"/>
                    <a:pt x="2048510" y="444500"/>
                    <a:pt x="1979930" y="513080"/>
                  </a:cubicBezTo>
                  <a:cubicBezTo>
                    <a:pt x="1921510" y="570230"/>
                    <a:pt x="1760220" y="514350"/>
                    <a:pt x="1662430" y="510540"/>
                  </a:cubicBezTo>
                  <a:cubicBezTo>
                    <a:pt x="1579880" y="506730"/>
                    <a:pt x="1541780" y="495300"/>
                    <a:pt x="1433830" y="491490"/>
                  </a:cubicBezTo>
                  <a:cubicBezTo>
                    <a:pt x="1172210" y="481330"/>
                    <a:pt x="261620" y="660400"/>
                    <a:pt x="96520" y="496570"/>
                  </a:cubicBezTo>
                  <a:cubicBezTo>
                    <a:pt x="0" y="400050"/>
                    <a:pt x="96520" y="34290"/>
                    <a:pt x="96520" y="34290"/>
                  </a:cubicBezTo>
                </a:path>
              </a:pathLst>
            </a:custGeom>
            <a:solidFill>
              <a:srgbClr val="7EFFF7">
                <a:alpha val="49804"/>
              </a:srgbClr>
            </a:solidFill>
            <a:ln cap="sq">
              <a:noFill/>
              <a:prstDash val="solid"/>
              <a:miter/>
            </a:ln>
          </p:spPr>
        </p:sp>
      </p:grpSp>
      <p:grpSp>
        <p:nvGrpSpPr>
          <p:cNvPr name="Group 41" id="41"/>
          <p:cNvGrpSpPr/>
          <p:nvPr/>
        </p:nvGrpSpPr>
        <p:grpSpPr>
          <a:xfrm rot="0">
            <a:off x="9144952" y="6194108"/>
            <a:ext cx="1971675" cy="470535"/>
            <a:chOff x="0" y="0"/>
            <a:chExt cx="2628900" cy="627380"/>
          </a:xfrm>
        </p:grpSpPr>
        <p:sp>
          <p:nvSpPr>
            <p:cNvPr name="Freeform 42" id="42"/>
            <p:cNvSpPr/>
            <p:nvPr/>
          </p:nvSpPr>
          <p:spPr>
            <a:xfrm flipH="false" flipV="false" rot="0">
              <a:off x="-16510" y="-115570"/>
              <a:ext cx="2689860" cy="788670"/>
            </a:xfrm>
            <a:custGeom>
              <a:avLst/>
              <a:gdLst/>
              <a:ahLst/>
              <a:cxnLst/>
              <a:rect r="r" b="b" t="t" l="l"/>
              <a:pathLst>
                <a:path h="788670" w="2689860">
                  <a:moveTo>
                    <a:pt x="113030" y="231140"/>
                  </a:moveTo>
                  <a:cubicBezTo>
                    <a:pt x="302260" y="245110"/>
                    <a:pt x="373380" y="238760"/>
                    <a:pt x="474980" y="232410"/>
                  </a:cubicBezTo>
                  <a:cubicBezTo>
                    <a:pt x="656590" y="219710"/>
                    <a:pt x="938530" y="182880"/>
                    <a:pt x="1225550" y="171450"/>
                  </a:cubicBezTo>
                  <a:cubicBezTo>
                    <a:pt x="1614170" y="154940"/>
                    <a:pt x="2426970" y="0"/>
                    <a:pt x="2593340" y="166370"/>
                  </a:cubicBezTo>
                  <a:cubicBezTo>
                    <a:pt x="2689860" y="261620"/>
                    <a:pt x="2689860" y="527050"/>
                    <a:pt x="2593340" y="623570"/>
                  </a:cubicBezTo>
                  <a:cubicBezTo>
                    <a:pt x="2429510" y="788670"/>
                    <a:pt x="1540510" y="618490"/>
                    <a:pt x="1252220" y="623570"/>
                  </a:cubicBezTo>
                  <a:cubicBezTo>
                    <a:pt x="1116330" y="626110"/>
                    <a:pt x="1062990" y="627380"/>
                    <a:pt x="951230" y="635000"/>
                  </a:cubicBezTo>
                  <a:cubicBezTo>
                    <a:pt x="810260" y="645160"/>
                    <a:pt x="626110" y="676910"/>
                    <a:pt x="472440" y="685800"/>
                  </a:cubicBezTo>
                  <a:cubicBezTo>
                    <a:pt x="331470" y="694690"/>
                    <a:pt x="129540" y="759460"/>
                    <a:pt x="67310" y="690880"/>
                  </a:cubicBezTo>
                  <a:cubicBezTo>
                    <a:pt x="0" y="617220"/>
                    <a:pt x="113030" y="231140"/>
                    <a:pt x="113030" y="231140"/>
                  </a:cubicBezTo>
                </a:path>
              </a:pathLst>
            </a:custGeom>
            <a:solidFill>
              <a:srgbClr val="7EFFF7">
                <a:alpha val="49804"/>
              </a:srgbClr>
            </a:solidFill>
            <a:ln cap="sq">
              <a:noFill/>
              <a:prstDash val="solid"/>
              <a:miter/>
            </a:ln>
          </p:spPr>
        </p:sp>
      </p:grpSp>
      <p:grpSp>
        <p:nvGrpSpPr>
          <p:cNvPr name="Group 43" id="43"/>
          <p:cNvGrpSpPr/>
          <p:nvPr/>
        </p:nvGrpSpPr>
        <p:grpSpPr>
          <a:xfrm rot="0">
            <a:off x="13431202" y="6225540"/>
            <a:ext cx="975360" cy="439103"/>
            <a:chOff x="0" y="0"/>
            <a:chExt cx="1300480" cy="585470"/>
          </a:xfrm>
        </p:grpSpPr>
        <p:sp>
          <p:nvSpPr>
            <p:cNvPr name="Freeform 44" id="44"/>
            <p:cNvSpPr/>
            <p:nvPr/>
          </p:nvSpPr>
          <p:spPr>
            <a:xfrm flipH="false" flipV="false" rot="0">
              <a:off x="-25400" y="72390"/>
              <a:ext cx="1369060" cy="533400"/>
            </a:xfrm>
            <a:custGeom>
              <a:avLst/>
              <a:gdLst/>
              <a:ahLst/>
              <a:cxnLst/>
              <a:rect r="r" b="b" t="t" l="l"/>
              <a:pathLst>
                <a:path h="533400" w="1369060">
                  <a:moveTo>
                    <a:pt x="76200" y="0"/>
                  </a:moveTo>
                  <a:cubicBezTo>
                    <a:pt x="1369060" y="71120"/>
                    <a:pt x="1352550" y="358140"/>
                    <a:pt x="1273810" y="435610"/>
                  </a:cubicBezTo>
                  <a:cubicBezTo>
                    <a:pt x="1192530" y="518160"/>
                    <a:pt x="911860" y="430530"/>
                    <a:pt x="770890" y="435610"/>
                  </a:cubicBezTo>
                  <a:cubicBezTo>
                    <a:pt x="668020" y="439420"/>
                    <a:pt x="603250" y="452120"/>
                    <a:pt x="502920" y="455930"/>
                  </a:cubicBezTo>
                  <a:cubicBezTo>
                    <a:pt x="377190" y="461010"/>
                    <a:pt x="148590" y="533400"/>
                    <a:pt x="76200" y="462280"/>
                  </a:cubicBezTo>
                  <a:cubicBezTo>
                    <a:pt x="0" y="387350"/>
                    <a:pt x="76200" y="0"/>
                    <a:pt x="76200" y="0"/>
                  </a:cubicBezTo>
                </a:path>
              </a:pathLst>
            </a:custGeom>
            <a:solidFill>
              <a:srgbClr val="7EFFF7">
                <a:alpha val="49804"/>
              </a:srgbClr>
            </a:solidFill>
            <a:ln cap="sq">
              <a:noFill/>
              <a:prstDash val="solid"/>
              <a:miter/>
            </a:ln>
          </p:spPr>
        </p:sp>
      </p:grpSp>
      <p:grpSp>
        <p:nvGrpSpPr>
          <p:cNvPr name="Group 45" id="45"/>
          <p:cNvGrpSpPr/>
          <p:nvPr/>
        </p:nvGrpSpPr>
        <p:grpSpPr>
          <a:xfrm rot="0">
            <a:off x="1557338" y="1204912"/>
            <a:ext cx="1583055" cy="513397"/>
            <a:chOff x="0" y="0"/>
            <a:chExt cx="2110740" cy="684530"/>
          </a:xfrm>
        </p:grpSpPr>
        <p:sp>
          <p:nvSpPr>
            <p:cNvPr name="Freeform 46" id="46"/>
            <p:cNvSpPr/>
            <p:nvPr/>
          </p:nvSpPr>
          <p:spPr>
            <a:xfrm flipH="false" flipV="false" rot="0">
              <a:off x="-15240" y="5080"/>
              <a:ext cx="2171700" cy="689610"/>
            </a:xfrm>
            <a:custGeom>
              <a:avLst/>
              <a:gdLst/>
              <a:ahLst/>
              <a:cxnLst/>
              <a:rect r="r" b="b" t="t" l="l"/>
              <a:pathLst>
                <a:path h="689610" w="2171700">
                  <a:moveTo>
                    <a:pt x="144780" y="45720"/>
                  </a:moveTo>
                  <a:cubicBezTo>
                    <a:pt x="1065530" y="171450"/>
                    <a:pt x="1907540" y="0"/>
                    <a:pt x="2075180" y="171450"/>
                  </a:cubicBezTo>
                  <a:cubicBezTo>
                    <a:pt x="2171700" y="270510"/>
                    <a:pt x="2146300" y="560070"/>
                    <a:pt x="2075180" y="628650"/>
                  </a:cubicBezTo>
                  <a:cubicBezTo>
                    <a:pt x="2009140" y="689610"/>
                    <a:pt x="1849120" y="610870"/>
                    <a:pt x="1701800" y="607060"/>
                  </a:cubicBezTo>
                  <a:cubicBezTo>
                    <a:pt x="1484630" y="599440"/>
                    <a:pt x="1094740" y="610870"/>
                    <a:pt x="896620" y="604520"/>
                  </a:cubicBezTo>
                  <a:cubicBezTo>
                    <a:pt x="782320" y="600710"/>
                    <a:pt x="730250" y="598170"/>
                    <a:pt x="623570" y="586740"/>
                  </a:cubicBezTo>
                  <a:cubicBezTo>
                    <a:pt x="471170" y="570230"/>
                    <a:pt x="138430" y="603250"/>
                    <a:pt x="66040" y="501650"/>
                  </a:cubicBezTo>
                  <a:cubicBezTo>
                    <a:pt x="0" y="408940"/>
                    <a:pt x="144780" y="45720"/>
                    <a:pt x="144780" y="45720"/>
                  </a:cubicBezTo>
                </a:path>
              </a:pathLst>
            </a:custGeom>
            <a:solidFill>
              <a:srgbClr val="F8F6E7">
                <a:alpha val="49804"/>
              </a:srgbClr>
            </a:solidFill>
            <a:ln cap="sq">
              <a:noFill/>
              <a:prstDash val="solid"/>
              <a:miter/>
            </a:ln>
          </p:spPr>
        </p:sp>
      </p:grpSp>
      <p:grpSp>
        <p:nvGrpSpPr>
          <p:cNvPr name="Group 47" id="47"/>
          <p:cNvGrpSpPr/>
          <p:nvPr/>
        </p:nvGrpSpPr>
        <p:grpSpPr>
          <a:xfrm rot="0">
            <a:off x="14936152" y="1222058"/>
            <a:ext cx="1744027" cy="496253"/>
            <a:chOff x="0" y="0"/>
            <a:chExt cx="2325370" cy="661670"/>
          </a:xfrm>
        </p:grpSpPr>
        <p:sp>
          <p:nvSpPr>
            <p:cNvPr name="Freeform 48" id="48"/>
            <p:cNvSpPr/>
            <p:nvPr/>
          </p:nvSpPr>
          <p:spPr>
            <a:xfrm flipH="false" flipV="false" rot="0">
              <a:off x="-2540" y="50800"/>
              <a:ext cx="2286000" cy="565150"/>
            </a:xfrm>
            <a:custGeom>
              <a:avLst/>
              <a:gdLst/>
              <a:ahLst/>
              <a:cxnLst/>
              <a:rect r="r" b="b" t="t" l="l"/>
              <a:pathLst>
                <a:path h="565150" w="2286000">
                  <a:moveTo>
                    <a:pt x="147320" y="0"/>
                  </a:moveTo>
                  <a:cubicBezTo>
                    <a:pt x="567690" y="80010"/>
                    <a:pt x="701040" y="87630"/>
                    <a:pt x="855980" y="95250"/>
                  </a:cubicBezTo>
                  <a:cubicBezTo>
                    <a:pt x="1051560" y="104140"/>
                    <a:pt x="1346200" y="106680"/>
                    <a:pt x="1525270" y="102870"/>
                  </a:cubicBezTo>
                  <a:cubicBezTo>
                    <a:pt x="1647190" y="99060"/>
                    <a:pt x="1725930" y="54610"/>
                    <a:pt x="1831340" y="85090"/>
                  </a:cubicBezTo>
                  <a:cubicBezTo>
                    <a:pt x="1973580" y="125730"/>
                    <a:pt x="2286000" y="322580"/>
                    <a:pt x="2275840" y="400050"/>
                  </a:cubicBezTo>
                  <a:cubicBezTo>
                    <a:pt x="2268220" y="466090"/>
                    <a:pt x="2032000" y="514350"/>
                    <a:pt x="1918970" y="539750"/>
                  </a:cubicBezTo>
                  <a:cubicBezTo>
                    <a:pt x="1822450" y="561340"/>
                    <a:pt x="1751330" y="556260"/>
                    <a:pt x="1640840" y="560070"/>
                  </a:cubicBezTo>
                  <a:cubicBezTo>
                    <a:pt x="1478280" y="565150"/>
                    <a:pt x="1223010" y="560070"/>
                    <a:pt x="1038860" y="556260"/>
                  </a:cubicBezTo>
                  <a:cubicBezTo>
                    <a:pt x="882650" y="552450"/>
                    <a:pt x="732790" y="548640"/>
                    <a:pt x="607060" y="538480"/>
                  </a:cubicBezTo>
                  <a:cubicBezTo>
                    <a:pt x="510540" y="532130"/>
                    <a:pt x="438150" y="523240"/>
                    <a:pt x="349250" y="509270"/>
                  </a:cubicBezTo>
                  <a:cubicBezTo>
                    <a:pt x="254000" y="495300"/>
                    <a:pt x="96520" y="516890"/>
                    <a:pt x="53340" y="452120"/>
                  </a:cubicBezTo>
                  <a:cubicBezTo>
                    <a:pt x="0" y="372110"/>
                    <a:pt x="147320" y="0"/>
                    <a:pt x="147320" y="0"/>
                  </a:cubicBezTo>
                </a:path>
              </a:pathLst>
            </a:custGeom>
            <a:solidFill>
              <a:srgbClr val="F8F6E7">
                <a:alpha val="49804"/>
              </a:srgbClr>
            </a:solidFill>
            <a:ln cap="sq">
              <a:noFill/>
              <a:prstDash val="solid"/>
              <a:miter/>
            </a:ln>
          </p:spPr>
        </p:sp>
      </p:grpSp>
      <p:grpSp>
        <p:nvGrpSpPr>
          <p:cNvPr name="Group 49" id="49"/>
          <p:cNvGrpSpPr/>
          <p:nvPr/>
        </p:nvGrpSpPr>
        <p:grpSpPr>
          <a:xfrm rot="0">
            <a:off x="799148" y="6694170"/>
            <a:ext cx="1122045" cy="512445"/>
            <a:chOff x="0" y="0"/>
            <a:chExt cx="1496060" cy="683260"/>
          </a:xfrm>
        </p:grpSpPr>
        <p:sp>
          <p:nvSpPr>
            <p:cNvPr name="Freeform 50" id="50"/>
            <p:cNvSpPr/>
            <p:nvPr/>
          </p:nvSpPr>
          <p:spPr>
            <a:xfrm flipH="false" flipV="false" rot="0">
              <a:off x="-10160" y="50800"/>
              <a:ext cx="1532890" cy="652780"/>
            </a:xfrm>
            <a:custGeom>
              <a:avLst/>
              <a:gdLst/>
              <a:ahLst/>
              <a:cxnLst/>
              <a:rect r="r" b="b" t="t" l="l"/>
              <a:pathLst>
                <a:path h="652780" w="1532890">
                  <a:moveTo>
                    <a:pt x="151130" y="0"/>
                  </a:moveTo>
                  <a:cubicBezTo>
                    <a:pt x="1120140" y="143510"/>
                    <a:pt x="1370330" y="40640"/>
                    <a:pt x="1454150" y="124460"/>
                  </a:cubicBezTo>
                  <a:cubicBezTo>
                    <a:pt x="1532890" y="203200"/>
                    <a:pt x="1529080" y="508000"/>
                    <a:pt x="1454150" y="581660"/>
                  </a:cubicBezTo>
                  <a:cubicBezTo>
                    <a:pt x="1383030" y="652780"/>
                    <a:pt x="1186180" y="589280"/>
                    <a:pt x="1040130" y="581660"/>
                  </a:cubicBezTo>
                  <a:cubicBezTo>
                    <a:pt x="873760" y="574040"/>
                    <a:pt x="679450" y="551180"/>
                    <a:pt x="510540" y="529590"/>
                  </a:cubicBezTo>
                  <a:cubicBezTo>
                    <a:pt x="354330" y="508000"/>
                    <a:pt x="120650" y="541020"/>
                    <a:pt x="60960" y="453390"/>
                  </a:cubicBezTo>
                  <a:cubicBezTo>
                    <a:pt x="0" y="365760"/>
                    <a:pt x="151130" y="0"/>
                    <a:pt x="151130" y="0"/>
                  </a:cubicBezTo>
                </a:path>
              </a:pathLst>
            </a:custGeom>
            <a:solidFill>
              <a:srgbClr val="F8F6E7">
                <a:alpha val="49804"/>
              </a:srgbClr>
            </a:solidFill>
            <a:ln cap="sq">
              <a:noFill/>
              <a:prstDash val="solid"/>
              <a:miter/>
            </a:ln>
          </p:spPr>
        </p:sp>
      </p:grpSp>
      <p:grpSp>
        <p:nvGrpSpPr>
          <p:cNvPr name="Group 51" id="51"/>
          <p:cNvGrpSpPr/>
          <p:nvPr/>
        </p:nvGrpSpPr>
        <p:grpSpPr>
          <a:xfrm rot="0">
            <a:off x="9140190" y="6627495"/>
            <a:ext cx="2071688" cy="531495"/>
            <a:chOff x="0" y="0"/>
            <a:chExt cx="2762250" cy="708660"/>
          </a:xfrm>
        </p:grpSpPr>
        <p:sp>
          <p:nvSpPr>
            <p:cNvPr name="Freeform 52" id="52"/>
            <p:cNvSpPr/>
            <p:nvPr/>
          </p:nvSpPr>
          <p:spPr>
            <a:xfrm flipH="false" flipV="false" rot="0">
              <a:off x="-6350" y="-8890"/>
              <a:ext cx="2719070" cy="894080"/>
            </a:xfrm>
            <a:custGeom>
              <a:avLst/>
              <a:gdLst/>
              <a:ahLst/>
              <a:cxnLst/>
              <a:rect r="r" b="b" t="t" l="l"/>
              <a:pathLst>
                <a:path h="894080" w="2719070">
                  <a:moveTo>
                    <a:pt x="57150" y="144780"/>
                  </a:moveTo>
                  <a:cubicBezTo>
                    <a:pt x="615950" y="119380"/>
                    <a:pt x="1026160" y="69850"/>
                    <a:pt x="1221740" y="59690"/>
                  </a:cubicBezTo>
                  <a:cubicBezTo>
                    <a:pt x="1329690" y="55880"/>
                    <a:pt x="1371600" y="55880"/>
                    <a:pt x="1473200" y="59690"/>
                  </a:cubicBezTo>
                  <a:cubicBezTo>
                    <a:pt x="1628140" y="63500"/>
                    <a:pt x="1899920" y="80010"/>
                    <a:pt x="2062480" y="97790"/>
                  </a:cubicBezTo>
                  <a:cubicBezTo>
                    <a:pt x="2176780" y="110490"/>
                    <a:pt x="2260600" y="115570"/>
                    <a:pt x="2357120" y="142240"/>
                  </a:cubicBezTo>
                  <a:cubicBezTo>
                    <a:pt x="2453640" y="170180"/>
                    <a:pt x="2583180" y="214630"/>
                    <a:pt x="2640330" y="260350"/>
                  </a:cubicBezTo>
                  <a:cubicBezTo>
                    <a:pt x="2674620" y="288290"/>
                    <a:pt x="2689860" y="317500"/>
                    <a:pt x="2702560" y="350520"/>
                  </a:cubicBezTo>
                  <a:cubicBezTo>
                    <a:pt x="2715260" y="383540"/>
                    <a:pt x="2719070" y="429260"/>
                    <a:pt x="2716530" y="458470"/>
                  </a:cubicBezTo>
                  <a:cubicBezTo>
                    <a:pt x="2716530" y="480060"/>
                    <a:pt x="2712720" y="492760"/>
                    <a:pt x="2703830" y="511810"/>
                  </a:cubicBezTo>
                  <a:cubicBezTo>
                    <a:pt x="2692400" y="539750"/>
                    <a:pt x="2669540" y="579120"/>
                    <a:pt x="2642870" y="603250"/>
                  </a:cubicBezTo>
                  <a:cubicBezTo>
                    <a:pt x="2616200" y="626110"/>
                    <a:pt x="2574290" y="645160"/>
                    <a:pt x="2546350" y="654050"/>
                  </a:cubicBezTo>
                  <a:cubicBezTo>
                    <a:pt x="2526030" y="660400"/>
                    <a:pt x="2509520" y="661670"/>
                    <a:pt x="2491740" y="661670"/>
                  </a:cubicBezTo>
                  <a:cubicBezTo>
                    <a:pt x="2473960" y="661670"/>
                    <a:pt x="2457450" y="661670"/>
                    <a:pt x="2437130" y="655320"/>
                  </a:cubicBezTo>
                  <a:cubicBezTo>
                    <a:pt x="2407920" y="646430"/>
                    <a:pt x="2336800" y="613410"/>
                    <a:pt x="2339340" y="604520"/>
                  </a:cubicBezTo>
                  <a:cubicBezTo>
                    <a:pt x="2343150" y="593090"/>
                    <a:pt x="2593340" y="619760"/>
                    <a:pt x="2593340" y="629920"/>
                  </a:cubicBezTo>
                  <a:cubicBezTo>
                    <a:pt x="2594610" y="640080"/>
                    <a:pt x="2472690" y="656590"/>
                    <a:pt x="2350770" y="665480"/>
                  </a:cubicBezTo>
                  <a:cubicBezTo>
                    <a:pt x="1987550" y="690880"/>
                    <a:pt x="400050" y="894080"/>
                    <a:pt x="171450" y="666750"/>
                  </a:cubicBezTo>
                  <a:cubicBezTo>
                    <a:pt x="67310" y="561340"/>
                    <a:pt x="69850" y="311150"/>
                    <a:pt x="171450" y="209550"/>
                  </a:cubicBezTo>
                  <a:cubicBezTo>
                    <a:pt x="381000" y="0"/>
                    <a:pt x="1634490" y="187960"/>
                    <a:pt x="2081530" y="208280"/>
                  </a:cubicBezTo>
                  <a:cubicBezTo>
                    <a:pt x="2322830" y="219710"/>
                    <a:pt x="2550160" y="208280"/>
                    <a:pt x="2640330" y="260350"/>
                  </a:cubicBezTo>
                  <a:cubicBezTo>
                    <a:pt x="2679700" y="283210"/>
                    <a:pt x="2691130" y="322580"/>
                    <a:pt x="2702560" y="350520"/>
                  </a:cubicBezTo>
                  <a:cubicBezTo>
                    <a:pt x="2711450" y="369570"/>
                    <a:pt x="2715260" y="382270"/>
                    <a:pt x="2716530" y="403860"/>
                  </a:cubicBezTo>
                  <a:cubicBezTo>
                    <a:pt x="2719070" y="433070"/>
                    <a:pt x="2716530" y="478790"/>
                    <a:pt x="2703830" y="511810"/>
                  </a:cubicBezTo>
                  <a:cubicBezTo>
                    <a:pt x="2692400" y="544830"/>
                    <a:pt x="2663190" y="581660"/>
                    <a:pt x="2642870" y="603250"/>
                  </a:cubicBezTo>
                  <a:cubicBezTo>
                    <a:pt x="2627630" y="617220"/>
                    <a:pt x="2617470" y="626110"/>
                    <a:pt x="2597150" y="633730"/>
                  </a:cubicBezTo>
                  <a:cubicBezTo>
                    <a:pt x="2570480" y="646430"/>
                    <a:pt x="2520950" y="659130"/>
                    <a:pt x="2491740" y="661670"/>
                  </a:cubicBezTo>
                  <a:cubicBezTo>
                    <a:pt x="2470150" y="662940"/>
                    <a:pt x="2457450" y="661670"/>
                    <a:pt x="2437130" y="655320"/>
                  </a:cubicBezTo>
                  <a:cubicBezTo>
                    <a:pt x="2407920" y="646430"/>
                    <a:pt x="2382520" y="619760"/>
                    <a:pt x="2339340" y="604520"/>
                  </a:cubicBezTo>
                  <a:cubicBezTo>
                    <a:pt x="2270760" y="581660"/>
                    <a:pt x="2164080" y="567690"/>
                    <a:pt x="2053590" y="553720"/>
                  </a:cubicBezTo>
                  <a:cubicBezTo>
                    <a:pt x="1905000" y="535940"/>
                    <a:pt x="1695450" y="520700"/>
                    <a:pt x="1524000" y="516890"/>
                  </a:cubicBezTo>
                  <a:cubicBezTo>
                    <a:pt x="1361440" y="511810"/>
                    <a:pt x="1216660" y="516890"/>
                    <a:pt x="1046480" y="527050"/>
                  </a:cubicBezTo>
                  <a:cubicBezTo>
                    <a:pt x="850900" y="539750"/>
                    <a:pt x="596900" y="576580"/>
                    <a:pt x="417830" y="589280"/>
                  </a:cubicBezTo>
                  <a:cubicBezTo>
                    <a:pt x="285750" y="599440"/>
                    <a:pt x="137160" y="665480"/>
                    <a:pt x="73660" y="605790"/>
                  </a:cubicBezTo>
                  <a:cubicBezTo>
                    <a:pt x="0" y="538480"/>
                    <a:pt x="57150" y="144780"/>
                    <a:pt x="57150" y="144780"/>
                  </a:cubicBezTo>
                </a:path>
              </a:pathLst>
            </a:custGeom>
            <a:solidFill>
              <a:srgbClr val="F8F6E7">
                <a:alpha val="49804"/>
              </a:srgbClr>
            </a:solidFill>
            <a:ln cap="sq">
              <a:noFill/>
              <a:prstDash val="solid"/>
              <a:miter/>
            </a:ln>
          </p:spPr>
        </p:sp>
      </p:grpSp>
      <p:grpSp>
        <p:nvGrpSpPr>
          <p:cNvPr name="Group 53" id="53"/>
          <p:cNvGrpSpPr/>
          <p:nvPr/>
        </p:nvGrpSpPr>
        <p:grpSpPr>
          <a:xfrm rot="0">
            <a:off x="13202602" y="6611303"/>
            <a:ext cx="1442085" cy="563880"/>
            <a:chOff x="0" y="0"/>
            <a:chExt cx="1922780" cy="751840"/>
          </a:xfrm>
        </p:grpSpPr>
        <p:sp>
          <p:nvSpPr>
            <p:cNvPr name="Freeform 54" id="54"/>
            <p:cNvSpPr/>
            <p:nvPr/>
          </p:nvSpPr>
          <p:spPr>
            <a:xfrm flipH="false" flipV="false" rot="0">
              <a:off x="17780" y="26670"/>
              <a:ext cx="1871980" cy="718820"/>
            </a:xfrm>
            <a:custGeom>
              <a:avLst/>
              <a:gdLst/>
              <a:ahLst/>
              <a:cxnLst/>
              <a:rect r="r" b="b" t="t" l="l"/>
              <a:pathLst>
                <a:path h="718820" w="1871980">
                  <a:moveTo>
                    <a:pt x="405130" y="153670"/>
                  </a:moveTo>
                  <a:cubicBezTo>
                    <a:pt x="1090930" y="223520"/>
                    <a:pt x="1586230" y="163830"/>
                    <a:pt x="1604010" y="215900"/>
                  </a:cubicBezTo>
                  <a:cubicBezTo>
                    <a:pt x="1612900" y="246380"/>
                    <a:pt x="1492250" y="314960"/>
                    <a:pt x="1410970" y="355600"/>
                  </a:cubicBezTo>
                  <a:cubicBezTo>
                    <a:pt x="1301750" y="408940"/>
                    <a:pt x="1150620" y="458470"/>
                    <a:pt x="993140" y="482600"/>
                  </a:cubicBezTo>
                  <a:cubicBezTo>
                    <a:pt x="798830" y="510540"/>
                    <a:pt x="435610" y="487680"/>
                    <a:pt x="327660" y="481330"/>
                  </a:cubicBezTo>
                  <a:cubicBezTo>
                    <a:pt x="292100" y="478790"/>
                    <a:pt x="281940" y="490220"/>
                    <a:pt x="256540" y="473710"/>
                  </a:cubicBezTo>
                  <a:cubicBezTo>
                    <a:pt x="193040" y="430530"/>
                    <a:pt x="0" y="144780"/>
                    <a:pt x="33020" y="74930"/>
                  </a:cubicBezTo>
                  <a:cubicBezTo>
                    <a:pt x="60960" y="16510"/>
                    <a:pt x="201930" y="34290"/>
                    <a:pt x="327660" y="24130"/>
                  </a:cubicBezTo>
                  <a:cubicBezTo>
                    <a:pt x="548640" y="5080"/>
                    <a:pt x="1005840" y="17780"/>
                    <a:pt x="1249680" y="26670"/>
                  </a:cubicBezTo>
                  <a:cubicBezTo>
                    <a:pt x="1410970" y="31750"/>
                    <a:pt x="1548130" y="0"/>
                    <a:pt x="1651000" y="53340"/>
                  </a:cubicBezTo>
                  <a:cubicBezTo>
                    <a:pt x="1743710" y="100330"/>
                    <a:pt x="1832610" y="212090"/>
                    <a:pt x="1854200" y="297180"/>
                  </a:cubicBezTo>
                  <a:cubicBezTo>
                    <a:pt x="1871980" y="370840"/>
                    <a:pt x="1851660" y="463550"/>
                    <a:pt x="1807210" y="524510"/>
                  </a:cubicBezTo>
                  <a:cubicBezTo>
                    <a:pt x="1757680" y="593090"/>
                    <a:pt x="1662430" y="643890"/>
                    <a:pt x="1549400" y="673100"/>
                  </a:cubicBezTo>
                  <a:cubicBezTo>
                    <a:pt x="1375410" y="718820"/>
                    <a:pt x="1050290" y="678180"/>
                    <a:pt x="835660" y="665480"/>
                  </a:cubicBezTo>
                  <a:cubicBezTo>
                    <a:pt x="659130" y="655320"/>
                    <a:pt x="425450" y="701040"/>
                    <a:pt x="354330" y="612140"/>
                  </a:cubicBezTo>
                  <a:cubicBezTo>
                    <a:pt x="285750" y="527050"/>
                    <a:pt x="405130" y="153670"/>
                    <a:pt x="405130" y="153670"/>
                  </a:cubicBezTo>
                </a:path>
              </a:pathLst>
            </a:custGeom>
            <a:solidFill>
              <a:srgbClr val="F8F6E7">
                <a:alpha val="49804"/>
              </a:srgbClr>
            </a:solidFill>
            <a:ln cap="sq">
              <a:noFill/>
              <a:prstDash val="solid"/>
              <a:miter/>
            </a:ln>
          </p:spPr>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231529" y="184415"/>
            <a:ext cx="17750625" cy="9327093"/>
          </a:xfrm>
          <a:custGeom>
            <a:avLst/>
            <a:gdLst/>
            <a:ahLst/>
            <a:cxnLst/>
            <a:rect r="r" b="b" t="t" l="l"/>
            <a:pathLst>
              <a:path h="9327093" w="17750625">
                <a:moveTo>
                  <a:pt x="0" y="0"/>
                </a:moveTo>
                <a:lnTo>
                  <a:pt x="17750624" y="0"/>
                </a:lnTo>
                <a:lnTo>
                  <a:pt x="17750624" y="9327094"/>
                </a:lnTo>
                <a:lnTo>
                  <a:pt x="0" y="9327094"/>
                </a:lnTo>
                <a:lnTo>
                  <a:pt x="0" y="0"/>
                </a:lnTo>
                <a:close/>
              </a:path>
            </a:pathLst>
          </a:custGeom>
          <a:blipFill>
            <a:blip r:embed="rId2"/>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AFBFC"/>
        </a:solidFill>
      </p:bgPr>
    </p:bg>
    <p:spTree>
      <p:nvGrpSpPr>
        <p:cNvPr id="1" name=""/>
        <p:cNvGrpSpPr/>
        <p:nvPr/>
      </p:nvGrpSpPr>
      <p:grpSpPr>
        <a:xfrm>
          <a:off x="0" y="0"/>
          <a:ext cx="0" cy="0"/>
          <a:chOff x="0" y="0"/>
          <a:chExt cx="0" cy="0"/>
        </a:xfrm>
      </p:grpSpPr>
      <p:sp>
        <p:nvSpPr>
          <p:cNvPr name="Freeform 2" id="2"/>
          <p:cNvSpPr/>
          <p:nvPr/>
        </p:nvSpPr>
        <p:spPr>
          <a:xfrm flipH="false" flipV="false" rot="0">
            <a:off x="357634" y="122719"/>
            <a:ext cx="17572732" cy="10041561"/>
          </a:xfrm>
          <a:custGeom>
            <a:avLst/>
            <a:gdLst/>
            <a:ahLst/>
            <a:cxnLst/>
            <a:rect r="r" b="b" t="t" l="l"/>
            <a:pathLst>
              <a:path h="10041561" w="17572732">
                <a:moveTo>
                  <a:pt x="0" y="0"/>
                </a:moveTo>
                <a:lnTo>
                  <a:pt x="17572732" y="0"/>
                </a:lnTo>
                <a:lnTo>
                  <a:pt x="17572732" y="10041562"/>
                </a:lnTo>
                <a:lnTo>
                  <a:pt x="0" y="10041562"/>
                </a:lnTo>
                <a:lnTo>
                  <a:pt x="0" y="0"/>
                </a:lnTo>
                <a:close/>
              </a:path>
            </a:pathLst>
          </a:custGeom>
          <a:blipFill>
            <a:blip r:embed="rId2"/>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850570" y="164991"/>
            <a:ext cx="16259667" cy="9462424"/>
          </a:xfrm>
          <a:custGeom>
            <a:avLst/>
            <a:gdLst/>
            <a:ahLst/>
            <a:cxnLst/>
            <a:rect r="r" b="b" t="t" l="l"/>
            <a:pathLst>
              <a:path h="9462424" w="16259667">
                <a:moveTo>
                  <a:pt x="0" y="0"/>
                </a:moveTo>
                <a:lnTo>
                  <a:pt x="16259667" y="0"/>
                </a:lnTo>
                <a:lnTo>
                  <a:pt x="16259667" y="9462424"/>
                </a:lnTo>
                <a:lnTo>
                  <a:pt x="0" y="9462424"/>
                </a:lnTo>
                <a:lnTo>
                  <a:pt x="0" y="0"/>
                </a:lnTo>
                <a:close/>
              </a:path>
            </a:pathLst>
          </a:custGeom>
          <a:blipFill>
            <a:blip r:embed="rId2"/>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TextBox 2" id="2"/>
          <p:cNvSpPr txBox="true"/>
          <p:nvPr/>
        </p:nvSpPr>
        <p:spPr>
          <a:xfrm rot="0">
            <a:off x="0" y="236861"/>
            <a:ext cx="18095418" cy="9052972"/>
          </a:xfrm>
          <a:prstGeom prst="rect">
            <a:avLst/>
          </a:prstGeom>
        </p:spPr>
        <p:txBody>
          <a:bodyPr anchor="t" rtlCol="false" tIns="0" lIns="0" bIns="0" rIns="0">
            <a:spAutoFit/>
          </a:bodyPr>
          <a:lstStyle/>
          <a:p>
            <a:pPr algn="just" marL="449888" indent="-224944" lvl="1">
              <a:lnSpc>
                <a:spcPts val="2917"/>
              </a:lnSpc>
              <a:spcBef>
                <a:spcPct val="0"/>
              </a:spcBef>
              <a:buFont typeface="Arial"/>
              <a:buChar char="•"/>
            </a:pPr>
            <a:r>
              <a:rPr lang="en-US" sz="2083">
                <a:solidFill>
                  <a:srgbClr val="000000"/>
                </a:solidFill>
                <a:latin typeface="Arimo"/>
              </a:rPr>
              <a:t>Será exibido um formulário "Indicação de Servidores" para preenchimento dos dados do(s) servidore(s) que trabalharão com a fiscalização do ITR no município.</a:t>
            </a:r>
          </a:p>
          <a:p>
            <a:pPr algn="just">
              <a:lnSpc>
                <a:spcPts val="2917"/>
              </a:lnSpc>
              <a:spcBef>
                <a:spcPct val="0"/>
              </a:spcBef>
            </a:pPr>
          </a:p>
          <a:p>
            <a:pPr algn="just" marL="449888" indent="-224944" lvl="1">
              <a:lnSpc>
                <a:spcPts val="2917"/>
              </a:lnSpc>
              <a:spcBef>
                <a:spcPct val="0"/>
              </a:spcBef>
              <a:buFont typeface="Arial"/>
              <a:buChar char="•"/>
            </a:pPr>
            <a:r>
              <a:rPr lang="en-US" sz="2083">
                <a:solidFill>
                  <a:srgbClr val="000000"/>
                </a:solidFill>
                <a:latin typeface="Arimo"/>
              </a:rPr>
              <a:t>É importante que sejam fornecidas as informações solicitadas referentes ao(s) </a:t>
            </a:r>
            <a:r>
              <a:rPr lang="en-US" sz="2083">
                <a:solidFill>
                  <a:srgbClr val="000000"/>
                </a:solidFill>
                <a:latin typeface="Arimo Bold"/>
              </a:rPr>
              <a:t>servidore(s), aprovado(s) em concurso público</a:t>
            </a:r>
            <a:r>
              <a:rPr lang="en-US" sz="2083">
                <a:solidFill>
                  <a:srgbClr val="000000"/>
                </a:solidFill>
                <a:latin typeface="Arimo"/>
              </a:rPr>
              <a:t> de provas ou de provas e títulos para o cargo instituído por lei </a:t>
            </a:r>
            <a:r>
              <a:rPr lang="en-US" sz="2083">
                <a:solidFill>
                  <a:srgbClr val="000000"/>
                </a:solidFill>
                <a:latin typeface="Arimo Bold"/>
              </a:rPr>
              <a:t>com atribuição de lançamento de créditos tributários no âmbito distrital ou municipal e em efetivo exercício</a:t>
            </a:r>
            <a:r>
              <a:rPr lang="en-US" sz="2083">
                <a:solidFill>
                  <a:srgbClr val="000000"/>
                </a:solidFill>
                <a:latin typeface="Arimo"/>
              </a:rPr>
              <a:t>, conforme art 10, Instrução Normativa RFB nº 1.640, de 2016 . </a:t>
            </a:r>
          </a:p>
          <a:p>
            <a:pPr algn="just">
              <a:lnSpc>
                <a:spcPts val="2917"/>
              </a:lnSpc>
              <a:spcBef>
                <a:spcPct val="0"/>
              </a:spcBef>
            </a:pPr>
          </a:p>
          <a:p>
            <a:pPr algn="just" marL="449888" indent="-224944" lvl="1">
              <a:lnSpc>
                <a:spcPts val="2917"/>
              </a:lnSpc>
              <a:spcBef>
                <a:spcPct val="0"/>
              </a:spcBef>
              <a:buFont typeface="Arial"/>
              <a:buChar char="•"/>
            </a:pPr>
            <a:r>
              <a:rPr lang="en-US" sz="2083">
                <a:solidFill>
                  <a:srgbClr val="000000"/>
                </a:solidFill>
                <a:latin typeface="Arimo"/>
              </a:rPr>
              <a:t>Assinados o Termo de Opção, Modelo de Convênio e Termo de Indicação de Servidores </a:t>
            </a:r>
            <a:r>
              <a:rPr lang="en-US" sz="2083">
                <a:solidFill>
                  <a:srgbClr val="000000"/>
                </a:solidFill>
                <a:latin typeface="Arimo Bold"/>
              </a:rPr>
              <a:t>a prefeitura será intimada a entregar os documentos descritos no Art.10 da IN RFB 1.640/2016, EXCLUSIVAMENTE, em meio digital, juntados, eletronicamente ao Processo Dossiê Digital específico</a:t>
            </a:r>
            <a:r>
              <a:rPr lang="en-US" sz="2083">
                <a:solidFill>
                  <a:srgbClr val="000000"/>
                </a:solidFill>
                <a:latin typeface="Arimo"/>
              </a:rPr>
              <a:t>, por meio do Portal e-CAC.</a:t>
            </a:r>
          </a:p>
          <a:p>
            <a:pPr algn="just">
              <a:lnSpc>
                <a:spcPts val="2917"/>
              </a:lnSpc>
              <a:spcBef>
                <a:spcPct val="0"/>
              </a:spcBef>
            </a:pPr>
          </a:p>
          <a:p>
            <a:pPr algn="just" marL="449888" indent="-224944" lvl="1">
              <a:lnSpc>
                <a:spcPts val="2917"/>
              </a:lnSpc>
              <a:spcBef>
                <a:spcPct val="0"/>
              </a:spcBef>
              <a:buFont typeface="Arial"/>
              <a:buChar char="•"/>
            </a:pPr>
            <a:r>
              <a:rPr lang="en-US" sz="2083">
                <a:solidFill>
                  <a:srgbClr val="000000"/>
                </a:solidFill>
                <a:latin typeface="Arimo"/>
              </a:rPr>
              <a:t>Após a entrega da documentação serão efetuados procedimentos internos de análise da documentação e estando toda a documentação correta, o convênio será assinado pelo representante RFB e publicado em DOU.</a:t>
            </a:r>
          </a:p>
          <a:p>
            <a:pPr algn="just">
              <a:lnSpc>
                <a:spcPts val="2917"/>
              </a:lnSpc>
              <a:spcBef>
                <a:spcPct val="0"/>
              </a:spcBef>
            </a:pPr>
          </a:p>
          <a:p>
            <a:pPr algn="just" marL="449888" indent="-224944" lvl="1">
              <a:lnSpc>
                <a:spcPts val="2917"/>
              </a:lnSpc>
              <a:spcBef>
                <a:spcPct val="0"/>
              </a:spcBef>
              <a:buFont typeface="Arial"/>
              <a:buChar char="•"/>
            </a:pPr>
            <a:r>
              <a:rPr lang="en-US" sz="2083">
                <a:solidFill>
                  <a:srgbClr val="000000"/>
                </a:solidFill>
                <a:latin typeface="Arimo"/>
              </a:rPr>
              <a:t>Somente após a publicação do convênio no DOU é que se considera a situação do convênio como "Convênio Vigente" conforme art. 13 da IN RFB 1.640/2016.</a:t>
            </a:r>
          </a:p>
          <a:p>
            <a:pPr algn="just">
              <a:lnSpc>
                <a:spcPts val="2917"/>
              </a:lnSpc>
              <a:spcBef>
                <a:spcPct val="0"/>
              </a:spcBef>
            </a:pPr>
          </a:p>
          <a:p>
            <a:pPr algn="just" marL="449888" indent="-224944" lvl="1">
              <a:lnSpc>
                <a:spcPts val="2917"/>
              </a:lnSpc>
              <a:spcBef>
                <a:spcPct val="0"/>
              </a:spcBef>
              <a:buFont typeface="Arial"/>
              <a:buChar char="•"/>
            </a:pPr>
            <a:r>
              <a:rPr lang="en-US" sz="2083">
                <a:solidFill>
                  <a:srgbClr val="000000"/>
                </a:solidFill>
                <a:latin typeface="Arimo"/>
              </a:rPr>
              <a:t>Depois de publicado o convênio em DOU, a prefeitura deverá solicitar participação de seus servidores, indicados por meio da documentação apresentada e com a indicação aprovada, no “CURSO DE FORMAÇÃO DE SERVIDORES MUNICIPAIS OU DISTRITAIS PARA A FISCALIZAÇÃO E COBRANÇA DO ITR ”, realizado pela RFB.</a:t>
            </a:r>
          </a:p>
          <a:p>
            <a:pPr algn="just">
              <a:lnSpc>
                <a:spcPts val="2917"/>
              </a:lnSpc>
              <a:spcBef>
                <a:spcPct val="0"/>
              </a:spcBef>
            </a:pPr>
          </a:p>
          <a:p>
            <a:pPr algn="just" marL="449888" indent="-224944" lvl="1">
              <a:lnSpc>
                <a:spcPts val="2917"/>
              </a:lnSpc>
              <a:spcBef>
                <a:spcPct val="0"/>
              </a:spcBef>
              <a:buFont typeface="Arial"/>
              <a:buChar char="•"/>
            </a:pPr>
            <a:r>
              <a:rPr lang="en-US" sz="2083">
                <a:solidFill>
                  <a:srgbClr val="000000"/>
                </a:solidFill>
                <a:latin typeface="Arimo"/>
              </a:rPr>
              <a:t>Após a conclusão do Curso de Formação, o servidor que possuir o Certificado de Conclusão deverá solicitar o seu cadastramento no Sistema de Fiscalização e Cobrança do ITR para Municípios Conveniados, por meio Portal ITR para municípios.</a:t>
            </a:r>
          </a:p>
          <a:p>
            <a:pPr algn="just">
              <a:lnSpc>
                <a:spcPts val="2917"/>
              </a:lnSpc>
              <a:spcBef>
                <a:spcPct val="0"/>
              </a:spcBef>
            </a:pPr>
          </a:p>
          <a:p>
            <a:pPr algn="just">
              <a:lnSpc>
                <a:spcPts val="2917"/>
              </a:lnSpc>
              <a:spcBef>
                <a:spcPct val="0"/>
              </a:spcBef>
            </a:pPr>
          </a:p>
        </p:txBody>
      </p:sp>
      <p:sp>
        <p:nvSpPr>
          <p:cNvPr name="Freeform 3" id="3"/>
          <p:cNvSpPr/>
          <p:nvPr/>
        </p:nvSpPr>
        <p:spPr>
          <a:xfrm flipH="false" flipV="false" rot="0">
            <a:off x="0" y="8715924"/>
            <a:ext cx="18674193" cy="2002788"/>
          </a:xfrm>
          <a:custGeom>
            <a:avLst/>
            <a:gdLst/>
            <a:ahLst/>
            <a:cxnLst/>
            <a:rect r="r" b="b" t="t" l="l"/>
            <a:pathLst>
              <a:path h="2002788" w="18674193">
                <a:moveTo>
                  <a:pt x="0" y="0"/>
                </a:moveTo>
                <a:lnTo>
                  <a:pt x="18674193" y="0"/>
                </a:lnTo>
                <a:lnTo>
                  <a:pt x="18674193" y="2002788"/>
                </a:lnTo>
                <a:lnTo>
                  <a:pt x="0" y="2002788"/>
                </a:lnTo>
                <a:lnTo>
                  <a:pt x="0" y="0"/>
                </a:lnTo>
                <a:close/>
              </a:path>
            </a:pathLst>
          </a:custGeom>
          <a:blipFill>
            <a:blip r:embed="rId2"/>
            <a:stretch>
              <a:fillRect l="0" t="-495626" r="0" b="-25591"/>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9277606" y="144684"/>
            <a:ext cx="8682634" cy="8770338"/>
          </a:xfrm>
          <a:custGeom>
            <a:avLst/>
            <a:gdLst/>
            <a:ahLst/>
            <a:cxnLst/>
            <a:rect r="r" b="b" t="t" l="l"/>
            <a:pathLst>
              <a:path h="8770338" w="8682634">
                <a:moveTo>
                  <a:pt x="0" y="0"/>
                </a:moveTo>
                <a:lnTo>
                  <a:pt x="8682634" y="0"/>
                </a:lnTo>
                <a:lnTo>
                  <a:pt x="8682634" y="8770337"/>
                </a:lnTo>
                <a:lnTo>
                  <a:pt x="0" y="87703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49333" y="2570191"/>
            <a:ext cx="7324344" cy="8229600"/>
          </a:xfrm>
          <a:prstGeom prst="rect">
            <a:avLst/>
          </a:prstGeom>
        </p:spPr>
      </p:pic>
      <p:sp>
        <p:nvSpPr>
          <p:cNvPr name="TextBox 4" id="4"/>
          <p:cNvSpPr txBox="true"/>
          <p:nvPr/>
        </p:nvSpPr>
        <p:spPr>
          <a:xfrm rot="0">
            <a:off x="5112157" y="3654808"/>
            <a:ext cx="8629948" cy="854076"/>
          </a:xfrm>
          <a:prstGeom prst="rect">
            <a:avLst/>
          </a:prstGeom>
        </p:spPr>
        <p:txBody>
          <a:bodyPr anchor="t" rtlCol="false" tIns="0" lIns="0" bIns="0" rIns="0">
            <a:spAutoFit/>
          </a:bodyPr>
          <a:lstStyle/>
          <a:p>
            <a:pPr algn="ctr">
              <a:lnSpc>
                <a:spcPts val="6999"/>
              </a:lnSpc>
              <a:spcBef>
                <a:spcPct val="0"/>
              </a:spcBef>
            </a:pPr>
            <a:r>
              <a:rPr lang="en-US" sz="4999">
                <a:solidFill>
                  <a:srgbClr val="000000"/>
                </a:solidFill>
                <a:latin typeface="Open Sans Extra Bold"/>
              </a:rPr>
              <a:t>OBRIGADA PELA ATENÇÃO!</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9019134"/>
          </a:xfrm>
          <a:custGeom>
            <a:avLst/>
            <a:gdLst/>
            <a:ahLst/>
            <a:cxnLst/>
            <a:rect r="r" b="b" t="t" l="l"/>
            <a:pathLst>
              <a:path h="9019134" w="18288000">
                <a:moveTo>
                  <a:pt x="0" y="0"/>
                </a:moveTo>
                <a:lnTo>
                  <a:pt x="18288000" y="0"/>
                </a:lnTo>
                <a:lnTo>
                  <a:pt x="18288000" y="9019134"/>
                </a:lnTo>
                <a:lnTo>
                  <a:pt x="0" y="9019134"/>
                </a:lnTo>
                <a:lnTo>
                  <a:pt x="0" y="0"/>
                </a:lnTo>
                <a:close/>
              </a:path>
            </a:pathLst>
          </a:custGeom>
          <a:blipFill>
            <a:blip r:embed="rId2"/>
            <a:stretch>
              <a:fillRect l="0" t="0" r="0" b="0"/>
            </a:stretch>
          </a:blipFill>
        </p:spPr>
      </p:sp>
      <p:sp>
        <p:nvSpPr>
          <p:cNvPr name="TextBox 3" id="3"/>
          <p:cNvSpPr txBox="true"/>
          <p:nvPr/>
        </p:nvSpPr>
        <p:spPr>
          <a:xfrm rot="0">
            <a:off x="1028700" y="9210675"/>
            <a:ext cx="16310622" cy="701674"/>
          </a:xfrm>
          <a:prstGeom prst="rect">
            <a:avLst/>
          </a:prstGeom>
        </p:spPr>
        <p:txBody>
          <a:bodyPr anchor="t" rtlCol="false" tIns="0" lIns="0" bIns="0" rIns="0">
            <a:spAutoFit/>
          </a:bodyPr>
          <a:lstStyle/>
          <a:p>
            <a:pPr algn="ctr">
              <a:lnSpc>
                <a:spcPts val="2800"/>
              </a:lnSpc>
            </a:pPr>
            <a:r>
              <a:rPr lang="en-US" sz="2000">
                <a:solidFill>
                  <a:srgbClr val="000000"/>
                </a:solidFill>
                <a:latin typeface="Open Sans Extra Bold"/>
              </a:rPr>
              <a:t>RIO GRANDE NORTE: TOTAL DE MUNICÍPIOS:  167</a:t>
            </a:r>
          </a:p>
          <a:p>
            <a:pPr algn="ctr">
              <a:lnSpc>
                <a:spcPts val="2800"/>
              </a:lnSpc>
              <a:spcBef>
                <a:spcPct val="0"/>
              </a:spcBef>
            </a:pPr>
          </a:p>
        </p:txBody>
      </p:sp>
      <p:grpSp>
        <p:nvGrpSpPr>
          <p:cNvPr name="Group 4" id="4"/>
          <p:cNvGrpSpPr/>
          <p:nvPr/>
        </p:nvGrpSpPr>
        <p:grpSpPr>
          <a:xfrm rot="0">
            <a:off x="11088052" y="6627495"/>
            <a:ext cx="1681162" cy="435293"/>
            <a:chOff x="0" y="0"/>
            <a:chExt cx="2241550" cy="580390"/>
          </a:xfrm>
        </p:grpSpPr>
        <p:sp>
          <p:nvSpPr>
            <p:cNvPr name="Freeform 5" id="5"/>
            <p:cNvSpPr/>
            <p:nvPr/>
          </p:nvSpPr>
          <p:spPr>
            <a:xfrm flipH="false" flipV="false" rot="0">
              <a:off x="-46990" y="20320"/>
              <a:ext cx="2316480" cy="659130"/>
            </a:xfrm>
            <a:custGeom>
              <a:avLst/>
              <a:gdLst/>
              <a:ahLst/>
              <a:cxnLst/>
              <a:rect r="r" b="b" t="t" l="l"/>
              <a:pathLst>
                <a:path h="659130" w="2316480">
                  <a:moveTo>
                    <a:pt x="97790" y="30480"/>
                  </a:moveTo>
                  <a:cubicBezTo>
                    <a:pt x="1591310" y="39370"/>
                    <a:pt x="1645920" y="66040"/>
                    <a:pt x="1729740" y="69850"/>
                  </a:cubicBezTo>
                  <a:cubicBezTo>
                    <a:pt x="1811020" y="72390"/>
                    <a:pt x="1885950" y="54610"/>
                    <a:pt x="1967230" y="50800"/>
                  </a:cubicBezTo>
                  <a:cubicBezTo>
                    <a:pt x="2054860" y="48260"/>
                    <a:pt x="2186940" y="0"/>
                    <a:pt x="2237740" y="50800"/>
                  </a:cubicBezTo>
                  <a:cubicBezTo>
                    <a:pt x="2303780" y="118110"/>
                    <a:pt x="2316480" y="430530"/>
                    <a:pt x="2237740" y="508000"/>
                  </a:cubicBezTo>
                  <a:cubicBezTo>
                    <a:pt x="2153920" y="591820"/>
                    <a:pt x="1863090" y="514350"/>
                    <a:pt x="1722120" y="508000"/>
                  </a:cubicBezTo>
                  <a:cubicBezTo>
                    <a:pt x="1623060" y="504190"/>
                    <a:pt x="1588770" y="491490"/>
                    <a:pt x="1470660" y="487680"/>
                  </a:cubicBezTo>
                  <a:cubicBezTo>
                    <a:pt x="1196340" y="476250"/>
                    <a:pt x="265430" y="659130"/>
                    <a:pt x="97790" y="491490"/>
                  </a:cubicBezTo>
                  <a:cubicBezTo>
                    <a:pt x="0" y="394970"/>
                    <a:pt x="97790" y="30480"/>
                    <a:pt x="97790" y="30480"/>
                  </a:cubicBezTo>
                </a:path>
              </a:pathLst>
            </a:custGeom>
            <a:solidFill>
              <a:srgbClr val="7EFFF7">
                <a:alpha val="49804"/>
              </a:srgbClr>
            </a:solidFill>
            <a:ln cap="sq">
              <a:noFill/>
              <a:prstDash val="solid"/>
              <a:miter/>
            </a:ln>
          </p:spPr>
        </p:sp>
      </p:grpSp>
      <p:grpSp>
        <p:nvGrpSpPr>
          <p:cNvPr name="Group 6" id="6"/>
          <p:cNvGrpSpPr/>
          <p:nvPr/>
        </p:nvGrpSpPr>
        <p:grpSpPr>
          <a:xfrm rot="0">
            <a:off x="2213610" y="6627495"/>
            <a:ext cx="2050733" cy="451485"/>
            <a:chOff x="0" y="0"/>
            <a:chExt cx="2734310" cy="601980"/>
          </a:xfrm>
        </p:grpSpPr>
        <p:sp>
          <p:nvSpPr>
            <p:cNvPr name="Freeform 7" id="7"/>
            <p:cNvSpPr/>
            <p:nvPr/>
          </p:nvSpPr>
          <p:spPr>
            <a:xfrm flipH="false" flipV="false" rot="0">
              <a:off x="-33020" y="-13970"/>
              <a:ext cx="2806700" cy="702310"/>
            </a:xfrm>
            <a:custGeom>
              <a:avLst/>
              <a:gdLst/>
              <a:ahLst/>
              <a:cxnLst/>
              <a:rect r="r" b="b" t="t" l="l"/>
              <a:pathLst>
                <a:path h="702310" w="2806700">
                  <a:moveTo>
                    <a:pt x="83820" y="64770"/>
                  </a:moveTo>
                  <a:cubicBezTo>
                    <a:pt x="819150" y="72390"/>
                    <a:pt x="901700" y="102870"/>
                    <a:pt x="991870" y="105410"/>
                  </a:cubicBezTo>
                  <a:cubicBezTo>
                    <a:pt x="1073150" y="107950"/>
                    <a:pt x="1145540" y="88900"/>
                    <a:pt x="1223010" y="85090"/>
                  </a:cubicBezTo>
                  <a:cubicBezTo>
                    <a:pt x="1300480" y="82550"/>
                    <a:pt x="1375410" y="80010"/>
                    <a:pt x="1457960" y="85090"/>
                  </a:cubicBezTo>
                  <a:cubicBezTo>
                    <a:pt x="1553210" y="92710"/>
                    <a:pt x="1667510" y="125730"/>
                    <a:pt x="1762760" y="127000"/>
                  </a:cubicBezTo>
                  <a:cubicBezTo>
                    <a:pt x="1844040" y="129540"/>
                    <a:pt x="1894840" y="111760"/>
                    <a:pt x="1992630" y="106680"/>
                  </a:cubicBezTo>
                  <a:cubicBezTo>
                    <a:pt x="2166620" y="99060"/>
                    <a:pt x="2608580" y="0"/>
                    <a:pt x="2715260" y="106680"/>
                  </a:cubicBezTo>
                  <a:cubicBezTo>
                    <a:pt x="2800350" y="191770"/>
                    <a:pt x="2806700" y="472440"/>
                    <a:pt x="2715260" y="563880"/>
                  </a:cubicBezTo>
                  <a:cubicBezTo>
                    <a:pt x="2576830" y="702310"/>
                    <a:pt x="1899920" y="570230"/>
                    <a:pt x="1670050" y="561340"/>
                  </a:cubicBezTo>
                  <a:cubicBezTo>
                    <a:pt x="1555750" y="557530"/>
                    <a:pt x="1513840" y="546100"/>
                    <a:pt x="1414780" y="542290"/>
                  </a:cubicBezTo>
                  <a:cubicBezTo>
                    <a:pt x="1280160" y="537210"/>
                    <a:pt x="1065530" y="547370"/>
                    <a:pt x="934720" y="542290"/>
                  </a:cubicBezTo>
                  <a:cubicBezTo>
                    <a:pt x="844550" y="537210"/>
                    <a:pt x="800100" y="525780"/>
                    <a:pt x="704850" y="521970"/>
                  </a:cubicBezTo>
                  <a:cubicBezTo>
                    <a:pt x="548640" y="515620"/>
                    <a:pt x="179070" y="621030"/>
                    <a:pt x="83820" y="525780"/>
                  </a:cubicBezTo>
                  <a:cubicBezTo>
                    <a:pt x="0" y="444500"/>
                    <a:pt x="83820" y="64770"/>
                    <a:pt x="83820" y="64770"/>
                  </a:cubicBezTo>
                </a:path>
              </a:pathLst>
            </a:custGeom>
            <a:solidFill>
              <a:srgbClr val="7EFFF7">
                <a:alpha val="49804"/>
              </a:srgbClr>
            </a:solidFill>
            <a:ln cap="sq">
              <a:noFill/>
              <a:prstDash val="solid"/>
              <a:miter/>
            </a:ln>
          </p:spPr>
        </p:sp>
      </p:grpSp>
      <p:grpSp>
        <p:nvGrpSpPr>
          <p:cNvPr name="Group 8" id="8"/>
          <p:cNvGrpSpPr/>
          <p:nvPr/>
        </p:nvGrpSpPr>
        <p:grpSpPr>
          <a:xfrm rot="0">
            <a:off x="46672" y="1154430"/>
            <a:ext cx="1970723" cy="471488"/>
            <a:chOff x="0" y="0"/>
            <a:chExt cx="2627630" cy="628650"/>
          </a:xfrm>
        </p:grpSpPr>
        <p:sp>
          <p:nvSpPr>
            <p:cNvPr name="Freeform 9" id="9"/>
            <p:cNvSpPr/>
            <p:nvPr/>
          </p:nvSpPr>
          <p:spPr>
            <a:xfrm flipH="false" flipV="false" rot="0">
              <a:off x="-48260" y="-90170"/>
              <a:ext cx="2716530" cy="840740"/>
            </a:xfrm>
            <a:custGeom>
              <a:avLst/>
              <a:gdLst/>
              <a:ahLst/>
              <a:cxnLst/>
              <a:rect r="r" b="b" t="t" l="l"/>
              <a:pathLst>
                <a:path h="840740" w="2716530">
                  <a:moveTo>
                    <a:pt x="99060" y="205740"/>
                  </a:moveTo>
                  <a:cubicBezTo>
                    <a:pt x="1935480" y="134620"/>
                    <a:pt x="2482850" y="0"/>
                    <a:pt x="2623820" y="140970"/>
                  </a:cubicBezTo>
                  <a:cubicBezTo>
                    <a:pt x="2716530" y="233680"/>
                    <a:pt x="2715260" y="508000"/>
                    <a:pt x="2623820" y="598170"/>
                  </a:cubicBezTo>
                  <a:cubicBezTo>
                    <a:pt x="2490470" y="732790"/>
                    <a:pt x="1998980" y="590550"/>
                    <a:pt x="1631950" y="599440"/>
                  </a:cubicBezTo>
                  <a:cubicBezTo>
                    <a:pt x="1176020" y="609600"/>
                    <a:pt x="280670" y="840740"/>
                    <a:pt x="99060" y="666750"/>
                  </a:cubicBezTo>
                  <a:cubicBezTo>
                    <a:pt x="0" y="571500"/>
                    <a:pt x="99060" y="205740"/>
                    <a:pt x="99060" y="205740"/>
                  </a:cubicBezTo>
                </a:path>
              </a:pathLst>
            </a:custGeom>
            <a:solidFill>
              <a:srgbClr val="7EFFF7">
                <a:alpha val="49804"/>
              </a:srgbClr>
            </a:solidFill>
            <a:ln cap="sq">
              <a:noFill/>
              <a:prstDash val="solid"/>
              <a:miter/>
            </a:ln>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CDFFD8">
                <a:alpha val="100000"/>
              </a:srgbClr>
            </a:gs>
            <a:gs pos="100000">
              <a:srgbClr val="94B9FF">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391693" y="639422"/>
            <a:ext cx="17504614" cy="9405657"/>
          </a:xfrm>
          <a:prstGeom prst="rect">
            <a:avLst/>
          </a:prstGeom>
        </p:spPr>
        <p:txBody>
          <a:bodyPr anchor="t" rtlCol="false" tIns="0" lIns="0" bIns="0" rIns="0">
            <a:spAutoFit/>
          </a:bodyPr>
          <a:lstStyle/>
          <a:p>
            <a:pPr algn="ctr">
              <a:lnSpc>
                <a:spcPts val="2264"/>
              </a:lnSpc>
            </a:pPr>
          </a:p>
          <a:p>
            <a:pPr algn="l">
              <a:lnSpc>
                <a:spcPts val="3325"/>
              </a:lnSpc>
            </a:pPr>
            <a:r>
              <a:rPr lang="en-US" sz="1817">
                <a:solidFill>
                  <a:srgbClr val="000000"/>
                </a:solidFill>
                <a:latin typeface="Arimo Bold"/>
              </a:rPr>
              <a:t>Imóvel Rural :</a:t>
            </a:r>
          </a:p>
          <a:p>
            <a:pPr algn="l">
              <a:lnSpc>
                <a:spcPts val="3325"/>
              </a:lnSpc>
            </a:pPr>
            <a:r>
              <a:rPr lang="en-US" sz="1817">
                <a:solidFill>
                  <a:srgbClr val="000000"/>
                </a:solidFill>
                <a:latin typeface="Arimo"/>
              </a:rPr>
              <a:t>Para efeito do ITR, é a área continua (mesmo que fisicamente dividida por estradas, rodovias, ferrovias ou cursos de água), formada de uma ou mais parcelas de terras confrontantes do mesmo titular, localizada fora da zona urbana do município.</a:t>
            </a:r>
          </a:p>
          <a:p>
            <a:pPr algn="l">
              <a:lnSpc>
                <a:spcPts val="3325"/>
              </a:lnSpc>
            </a:pPr>
          </a:p>
          <a:p>
            <a:pPr algn="l">
              <a:lnSpc>
                <a:spcPts val="3325"/>
              </a:lnSpc>
            </a:pPr>
            <a:r>
              <a:rPr lang="en-US" sz="1817">
                <a:solidFill>
                  <a:srgbClr val="000000"/>
                </a:solidFill>
                <a:latin typeface="Arimo Bold"/>
              </a:rPr>
              <a:t>Fato Gerador:</a:t>
            </a:r>
          </a:p>
          <a:p>
            <a:pPr algn="l">
              <a:lnSpc>
                <a:spcPts val="3325"/>
              </a:lnSpc>
            </a:pPr>
            <a:r>
              <a:rPr lang="en-US" sz="1817">
                <a:solidFill>
                  <a:srgbClr val="000000"/>
                </a:solidFill>
                <a:latin typeface="Arimo"/>
              </a:rPr>
              <a:t>É a propriedade, o domínio útil ou a posse (inclusive por usufruto) de imóvel, localizado fora da zona urbana do município, em 1º de janeiro de cada ano.</a:t>
            </a:r>
          </a:p>
          <a:p>
            <a:pPr algn="l">
              <a:lnSpc>
                <a:spcPts val="3325"/>
              </a:lnSpc>
            </a:pPr>
          </a:p>
          <a:p>
            <a:pPr algn="l">
              <a:lnSpc>
                <a:spcPts val="3325"/>
              </a:lnSpc>
            </a:pPr>
            <a:r>
              <a:rPr lang="en-US" sz="1817">
                <a:solidFill>
                  <a:srgbClr val="000000"/>
                </a:solidFill>
                <a:latin typeface="Arimo Bold"/>
              </a:rPr>
              <a:t>Proprietário:</a:t>
            </a:r>
          </a:p>
          <a:p>
            <a:pPr algn="l">
              <a:lnSpc>
                <a:spcPts val="3325"/>
              </a:lnSpc>
            </a:pPr>
            <a:r>
              <a:rPr lang="en-US" sz="1817">
                <a:solidFill>
                  <a:srgbClr val="000000"/>
                </a:solidFill>
                <a:latin typeface="Arimo"/>
              </a:rPr>
              <a:t>É quem tem o direito de uso, gozo e dispor do imóvel e de reavê-lo de quem quer que injustamente o possua ou o detenha (É o imóvel registrado em Cartório domínio pleno)</a:t>
            </a:r>
          </a:p>
          <a:p>
            <a:pPr algn="l">
              <a:lnSpc>
                <a:spcPts val="3325"/>
              </a:lnSpc>
            </a:pPr>
          </a:p>
          <a:p>
            <a:pPr algn="l">
              <a:lnSpc>
                <a:spcPts val="3325"/>
              </a:lnSpc>
            </a:pPr>
            <a:r>
              <a:rPr lang="en-US" sz="1817">
                <a:solidFill>
                  <a:srgbClr val="000000"/>
                </a:solidFill>
                <a:latin typeface="Arimo Bold"/>
              </a:rPr>
              <a:t>Titular do domínio útil:</a:t>
            </a:r>
          </a:p>
          <a:p>
            <a:pPr algn="l">
              <a:lnSpc>
                <a:spcPts val="3325"/>
              </a:lnSpc>
            </a:pPr>
            <a:r>
              <a:rPr lang="en-US" sz="1817">
                <a:solidFill>
                  <a:srgbClr val="000000"/>
                </a:solidFill>
                <a:latin typeface="Arimo"/>
              </a:rPr>
              <a:t>É aquele que adquiriu o imóvel rural por enfiteuse ou aforamento mas não pode dispor do imóvel. (possui o direito de uso, mas não tem o poder de dispor do imóvel).</a:t>
            </a:r>
          </a:p>
          <a:p>
            <a:pPr algn="l">
              <a:lnSpc>
                <a:spcPts val="3325"/>
              </a:lnSpc>
            </a:pPr>
          </a:p>
          <a:p>
            <a:pPr algn="l">
              <a:lnSpc>
                <a:spcPts val="3325"/>
              </a:lnSpc>
            </a:pPr>
            <a:r>
              <a:rPr lang="en-US" sz="1817">
                <a:solidFill>
                  <a:srgbClr val="000000"/>
                </a:solidFill>
                <a:latin typeface="Arimo Bold"/>
              </a:rPr>
              <a:t>Possuidor a qualquer título:</a:t>
            </a:r>
          </a:p>
          <a:p>
            <a:pPr algn="l">
              <a:lnSpc>
                <a:spcPts val="3325"/>
              </a:lnSpc>
            </a:pPr>
            <a:r>
              <a:rPr lang="en-US" sz="1817">
                <a:solidFill>
                  <a:srgbClr val="000000"/>
                </a:solidFill>
                <a:latin typeface="Arimo"/>
              </a:rPr>
              <a:t>É aquele que tem a plena posse do imóvel rural , sem subordinação, seja por direito real de fruição da coisa alheia, como ocorre no caso do usufrutuário; ou seja por ocupação, autorizada ou não pelo poder público. (Usucapião)</a:t>
            </a:r>
          </a:p>
          <a:p>
            <a:pPr algn="l">
              <a:lnSpc>
                <a:spcPts val="3325"/>
              </a:lnSpc>
            </a:pPr>
          </a:p>
          <a:p>
            <a:pPr algn="l">
              <a:lnSpc>
                <a:spcPts val="3325"/>
              </a:lnSpc>
            </a:pPr>
            <a:r>
              <a:rPr lang="en-US" sz="1817">
                <a:solidFill>
                  <a:srgbClr val="000000"/>
                </a:solidFill>
                <a:latin typeface="Arimo Bold"/>
              </a:rPr>
              <a:t>Condomínio:</a:t>
            </a:r>
          </a:p>
          <a:p>
            <a:pPr algn="l">
              <a:lnSpc>
                <a:spcPts val="3325"/>
              </a:lnSpc>
            </a:pPr>
            <a:r>
              <a:rPr lang="en-US" sz="1817">
                <a:solidFill>
                  <a:srgbClr val="000000"/>
                </a:solidFill>
                <a:latin typeface="Arimo"/>
              </a:rPr>
              <a:t>A situação em que alguém adquire parte de imóvel e não realiza delimitação no título da parte adquirida. (apenas um NIRF e uma A aquisição de área parcial do imóvel só possibilita inscrição de NIRF quando configura uma nova parcela de imóvel rural.</a:t>
            </a:r>
          </a:p>
          <a:p>
            <a:pPr algn="ctr">
              <a:lnSpc>
                <a:spcPts val="2491"/>
              </a:lnSpc>
              <a:spcBef>
                <a:spcPct val="0"/>
              </a:spcBef>
            </a:pPr>
          </a:p>
        </p:txBody>
      </p:sp>
      <p:sp>
        <p:nvSpPr>
          <p:cNvPr name="Freeform 3" id="3"/>
          <p:cNvSpPr/>
          <p:nvPr/>
        </p:nvSpPr>
        <p:spPr>
          <a:xfrm flipH="false" flipV="false" rot="0">
            <a:off x="4963733" y="460941"/>
            <a:ext cx="7315200" cy="226106"/>
          </a:xfrm>
          <a:custGeom>
            <a:avLst/>
            <a:gdLst/>
            <a:ahLst/>
            <a:cxnLst/>
            <a:rect r="r" b="b" t="t" l="l"/>
            <a:pathLst>
              <a:path h="226106" w="7315200">
                <a:moveTo>
                  <a:pt x="0" y="0"/>
                </a:moveTo>
                <a:lnTo>
                  <a:pt x="7315200" y="0"/>
                </a:lnTo>
                <a:lnTo>
                  <a:pt x="7315200" y="226106"/>
                </a:lnTo>
                <a:lnTo>
                  <a:pt x="0" y="2261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12339" y="0"/>
            <a:ext cx="1193664" cy="1094510"/>
          </a:xfrm>
          <a:custGeom>
            <a:avLst/>
            <a:gdLst/>
            <a:ahLst/>
            <a:cxnLst/>
            <a:rect r="r" b="b" t="t" l="l"/>
            <a:pathLst>
              <a:path h="1094510" w="1193664">
                <a:moveTo>
                  <a:pt x="0" y="0"/>
                </a:moveTo>
                <a:lnTo>
                  <a:pt x="1193665" y="0"/>
                </a:lnTo>
                <a:lnTo>
                  <a:pt x="1193665" y="1094510"/>
                </a:lnTo>
                <a:lnTo>
                  <a:pt x="0" y="10945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5322571" y="9258300"/>
            <a:ext cx="2965429" cy="1085471"/>
          </a:xfrm>
          <a:custGeom>
            <a:avLst/>
            <a:gdLst/>
            <a:ahLst/>
            <a:cxnLst/>
            <a:rect r="r" b="b" t="t" l="l"/>
            <a:pathLst>
              <a:path h="1085471" w="2965429">
                <a:moveTo>
                  <a:pt x="0" y="0"/>
                </a:moveTo>
                <a:lnTo>
                  <a:pt x="2965429" y="0"/>
                </a:lnTo>
                <a:lnTo>
                  <a:pt x="2965429" y="1085471"/>
                </a:lnTo>
                <a:lnTo>
                  <a:pt x="0" y="10854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B7CDB7"/>
        </a:solidFill>
      </p:bgPr>
    </p:bg>
    <p:spTree>
      <p:nvGrpSpPr>
        <p:cNvPr id="1" name=""/>
        <p:cNvGrpSpPr/>
        <p:nvPr/>
      </p:nvGrpSpPr>
      <p:grpSpPr>
        <a:xfrm>
          <a:off x="0" y="0"/>
          <a:ext cx="0" cy="0"/>
          <a:chOff x="0" y="0"/>
          <a:chExt cx="0" cy="0"/>
        </a:xfrm>
      </p:grpSpPr>
      <p:sp>
        <p:nvSpPr>
          <p:cNvPr name="TextBox 2" id="2"/>
          <p:cNvSpPr txBox="true"/>
          <p:nvPr/>
        </p:nvSpPr>
        <p:spPr>
          <a:xfrm rot="0">
            <a:off x="645867" y="588690"/>
            <a:ext cx="17503594" cy="10039705"/>
          </a:xfrm>
          <a:prstGeom prst="rect">
            <a:avLst/>
          </a:prstGeom>
        </p:spPr>
        <p:txBody>
          <a:bodyPr anchor="t" rtlCol="false" tIns="0" lIns="0" bIns="0" rIns="0">
            <a:spAutoFit/>
          </a:bodyPr>
          <a:lstStyle/>
          <a:p>
            <a:pPr algn="l">
              <a:lnSpc>
                <a:spcPts val="4160"/>
              </a:lnSpc>
            </a:pPr>
            <a:r>
              <a:rPr lang="en-US" sz="2971">
                <a:solidFill>
                  <a:srgbClr val="000000"/>
                </a:solidFill>
                <a:latin typeface="Arimo Bold"/>
              </a:rPr>
              <a:t>Área tributável = </a:t>
            </a:r>
            <a:r>
              <a:rPr lang="en-US" sz="2971">
                <a:solidFill>
                  <a:srgbClr val="000000"/>
                </a:solidFill>
                <a:latin typeface="Arimo Bold"/>
              </a:rPr>
              <a:t>a área total do imóvel, menos as áreas:</a:t>
            </a:r>
          </a:p>
          <a:p>
            <a:pPr algn="l">
              <a:lnSpc>
                <a:spcPts val="4160"/>
              </a:lnSpc>
            </a:pPr>
          </a:p>
          <a:p>
            <a:pPr algn="l" marL="641589" indent="-320795" lvl="1">
              <a:lnSpc>
                <a:spcPts val="4160"/>
              </a:lnSpc>
              <a:buFont typeface="Arial"/>
              <a:buChar char="•"/>
            </a:pPr>
            <a:r>
              <a:rPr lang="en-US" sz="2971">
                <a:solidFill>
                  <a:srgbClr val="000000"/>
                </a:solidFill>
                <a:latin typeface="Arimo"/>
              </a:rPr>
              <a:t>preservação permanente;</a:t>
            </a:r>
          </a:p>
          <a:p>
            <a:pPr algn="l" marL="641589" indent="-320795" lvl="1">
              <a:lnSpc>
                <a:spcPts val="4160"/>
              </a:lnSpc>
              <a:buFont typeface="Arial"/>
              <a:buChar char="•"/>
            </a:pPr>
            <a:r>
              <a:rPr lang="en-US" sz="2971">
                <a:solidFill>
                  <a:srgbClr val="000000"/>
                </a:solidFill>
                <a:latin typeface="Arimo"/>
              </a:rPr>
              <a:t>reserva legal;</a:t>
            </a:r>
          </a:p>
          <a:p>
            <a:pPr algn="l" marL="641589" indent="-320795" lvl="1">
              <a:lnSpc>
                <a:spcPts val="4160"/>
              </a:lnSpc>
              <a:buFont typeface="Arial"/>
              <a:buChar char="•"/>
            </a:pPr>
            <a:r>
              <a:rPr lang="en-US" sz="2971">
                <a:solidFill>
                  <a:srgbClr val="000000"/>
                </a:solidFill>
                <a:latin typeface="Arimo"/>
              </a:rPr>
              <a:t>reserva particular do patrimônio natural;</a:t>
            </a:r>
          </a:p>
          <a:p>
            <a:pPr algn="l" marL="641589" indent="-320795" lvl="1">
              <a:lnSpc>
                <a:spcPts val="4160"/>
              </a:lnSpc>
              <a:buFont typeface="Arial"/>
              <a:buChar char="•"/>
            </a:pPr>
            <a:r>
              <a:rPr lang="en-US" sz="2971">
                <a:solidFill>
                  <a:srgbClr val="000000"/>
                </a:solidFill>
                <a:latin typeface="Arimo"/>
              </a:rPr>
              <a:t>sob regime de servidão florestal ou ambiental;</a:t>
            </a:r>
          </a:p>
          <a:p>
            <a:pPr algn="l" marL="641589" indent="-320795" lvl="1">
              <a:lnSpc>
                <a:spcPts val="4160"/>
              </a:lnSpc>
              <a:buFont typeface="Arial"/>
              <a:buChar char="•"/>
            </a:pPr>
            <a:r>
              <a:rPr lang="en-US" sz="2971">
                <a:solidFill>
                  <a:srgbClr val="000000"/>
                </a:solidFill>
                <a:latin typeface="Arimo"/>
              </a:rPr>
              <a:t> interesse ecológico para a proteção dos ecossistemas, assim declaradas mediante ato do órgão competente, federal ou estadual, e que ampliem as restrições de uso previstas para as áreas de preservação permanente e de reserva legal;</a:t>
            </a:r>
          </a:p>
          <a:p>
            <a:pPr algn="l" marL="641589" indent="-320795" lvl="1">
              <a:lnSpc>
                <a:spcPts val="4160"/>
              </a:lnSpc>
              <a:buFont typeface="Arial"/>
              <a:buChar char="•"/>
            </a:pPr>
            <a:r>
              <a:rPr lang="en-US" sz="2971">
                <a:solidFill>
                  <a:srgbClr val="000000"/>
                </a:solidFill>
                <a:latin typeface="Arimo"/>
              </a:rPr>
              <a:t>comprovadamente imprestáveis para a atividade rural, declaradas de interesse ecológico mediante ato do órgão competente, federal ou estadual;</a:t>
            </a:r>
          </a:p>
          <a:p>
            <a:pPr algn="l" marL="641589" indent="-320795" lvl="1">
              <a:lnSpc>
                <a:spcPts val="4160"/>
              </a:lnSpc>
              <a:buFont typeface="Arial"/>
              <a:buChar char="•"/>
            </a:pPr>
            <a:r>
              <a:rPr lang="en-US" sz="2971">
                <a:solidFill>
                  <a:srgbClr val="000000"/>
                </a:solidFill>
                <a:latin typeface="Arimo"/>
              </a:rPr>
              <a:t>cobertas por florestas nativas, primárias ou secundárias em estágio médio ou avançado de regeneração;</a:t>
            </a:r>
          </a:p>
          <a:p>
            <a:pPr algn="l" marL="641589" indent="-320795" lvl="1">
              <a:lnSpc>
                <a:spcPts val="4160"/>
              </a:lnSpc>
              <a:buFont typeface="Arial"/>
              <a:buChar char="•"/>
            </a:pPr>
            <a:r>
              <a:rPr lang="en-US" sz="2971">
                <a:solidFill>
                  <a:srgbClr val="000000"/>
                </a:solidFill>
                <a:latin typeface="Arimo"/>
              </a:rPr>
              <a:t>alagadas para fins de constituição de reservatório de usinas hidrelétricas autorizada pelo poder público.</a:t>
            </a:r>
          </a:p>
          <a:p>
            <a:pPr algn="l">
              <a:lnSpc>
                <a:spcPts val="4160"/>
              </a:lnSpc>
            </a:pPr>
          </a:p>
          <a:p>
            <a:pPr algn="l">
              <a:lnSpc>
                <a:spcPts val="4160"/>
              </a:lnSpc>
            </a:pPr>
          </a:p>
          <a:p>
            <a:pPr algn="l">
              <a:lnSpc>
                <a:spcPts val="4160"/>
              </a:lnSpc>
            </a:pPr>
          </a:p>
          <a:p>
            <a:pPr algn="l">
              <a:lnSpc>
                <a:spcPts val="4160"/>
              </a:lnSpc>
            </a:pPr>
          </a:p>
        </p:txBody>
      </p:sp>
      <p:sp>
        <p:nvSpPr>
          <p:cNvPr name="Freeform 3" id="3"/>
          <p:cNvSpPr/>
          <p:nvPr/>
        </p:nvSpPr>
        <p:spPr>
          <a:xfrm flipH="false" flipV="false" rot="0">
            <a:off x="5320097" y="326444"/>
            <a:ext cx="7315200" cy="226106"/>
          </a:xfrm>
          <a:custGeom>
            <a:avLst/>
            <a:gdLst/>
            <a:ahLst/>
            <a:cxnLst/>
            <a:rect r="r" b="b" t="t" l="l"/>
            <a:pathLst>
              <a:path h="226106" w="7315200">
                <a:moveTo>
                  <a:pt x="0" y="0"/>
                </a:moveTo>
                <a:lnTo>
                  <a:pt x="7315200" y="0"/>
                </a:lnTo>
                <a:lnTo>
                  <a:pt x="7315200" y="226106"/>
                </a:lnTo>
                <a:lnTo>
                  <a:pt x="0" y="2261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4028377" y="7849121"/>
            <a:ext cx="3230923" cy="2437879"/>
          </a:xfrm>
          <a:custGeom>
            <a:avLst/>
            <a:gdLst/>
            <a:ahLst/>
            <a:cxnLst/>
            <a:rect r="r" b="b" t="t" l="l"/>
            <a:pathLst>
              <a:path h="2437879" w="3230923">
                <a:moveTo>
                  <a:pt x="0" y="0"/>
                </a:moveTo>
                <a:lnTo>
                  <a:pt x="3230923" y="0"/>
                </a:lnTo>
                <a:lnTo>
                  <a:pt x="3230923" y="2437879"/>
                </a:lnTo>
                <a:lnTo>
                  <a:pt x="0" y="24378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F6E7"/>
        </a:solidFill>
      </p:bgPr>
    </p:bg>
    <p:spTree>
      <p:nvGrpSpPr>
        <p:cNvPr id="1" name=""/>
        <p:cNvGrpSpPr/>
        <p:nvPr/>
      </p:nvGrpSpPr>
      <p:grpSpPr>
        <a:xfrm>
          <a:off x="0" y="0"/>
          <a:ext cx="0" cy="0"/>
          <a:chOff x="0" y="0"/>
          <a:chExt cx="0" cy="0"/>
        </a:xfrm>
      </p:grpSpPr>
      <p:sp>
        <p:nvSpPr>
          <p:cNvPr name="Freeform 2" id="2"/>
          <p:cNvSpPr/>
          <p:nvPr/>
        </p:nvSpPr>
        <p:spPr>
          <a:xfrm flipH="false" flipV="false" rot="0">
            <a:off x="838790" y="1810416"/>
            <a:ext cx="16920190" cy="6790487"/>
          </a:xfrm>
          <a:custGeom>
            <a:avLst/>
            <a:gdLst/>
            <a:ahLst/>
            <a:cxnLst/>
            <a:rect r="r" b="b" t="t" l="l"/>
            <a:pathLst>
              <a:path h="6790487" w="16920190">
                <a:moveTo>
                  <a:pt x="0" y="0"/>
                </a:moveTo>
                <a:lnTo>
                  <a:pt x="16920190" y="0"/>
                </a:lnTo>
                <a:lnTo>
                  <a:pt x="16920190" y="6790487"/>
                </a:lnTo>
                <a:lnTo>
                  <a:pt x="0" y="6790487"/>
                </a:lnTo>
                <a:lnTo>
                  <a:pt x="0" y="0"/>
                </a:lnTo>
                <a:close/>
              </a:path>
            </a:pathLst>
          </a:custGeom>
          <a:blipFill>
            <a:blip r:embed="rId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D5E4E5"/>
        </a:solidFill>
      </p:bgPr>
    </p:bg>
    <p:spTree>
      <p:nvGrpSpPr>
        <p:cNvPr id="1" name=""/>
        <p:cNvGrpSpPr/>
        <p:nvPr/>
      </p:nvGrpSpPr>
      <p:grpSpPr>
        <a:xfrm>
          <a:off x="0" y="0"/>
          <a:ext cx="0" cy="0"/>
          <a:chOff x="0" y="0"/>
          <a:chExt cx="0" cy="0"/>
        </a:xfrm>
      </p:grpSpPr>
      <p:sp>
        <p:nvSpPr>
          <p:cNvPr name="Freeform 2" id="2"/>
          <p:cNvSpPr/>
          <p:nvPr/>
        </p:nvSpPr>
        <p:spPr>
          <a:xfrm flipH="false" flipV="false" rot="0">
            <a:off x="5273140" y="3187424"/>
            <a:ext cx="11127429" cy="1789935"/>
          </a:xfrm>
          <a:custGeom>
            <a:avLst/>
            <a:gdLst/>
            <a:ahLst/>
            <a:cxnLst/>
            <a:rect r="r" b="b" t="t" l="l"/>
            <a:pathLst>
              <a:path h="1789935" w="11127429">
                <a:moveTo>
                  <a:pt x="0" y="0"/>
                </a:moveTo>
                <a:lnTo>
                  <a:pt x="11127429" y="0"/>
                </a:lnTo>
                <a:lnTo>
                  <a:pt x="11127429" y="1789935"/>
                </a:lnTo>
                <a:lnTo>
                  <a:pt x="0" y="1789935"/>
                </a:lnTo>
                <a:lnTo>
                  <a:pt x="0" y="0"/>
                </a:lnTo>
                <a:close/>
              </a:path>
            </a:pathLst>
          </a:custGeom>
          <a:blipFill>
            <a:blip r:embed="rId2"/>
            <a:stretch>
              <a:fillRect l="0" t="0" r="0" b="0"/>
            </a:stretch>
          </a:blipFill>
        </p:spPr>
      </p:sp>
      <p:sp>
        <p:nvSpPr>
          <p:cNvPr name="Freeform 3" id="3"/>
          <p:cNvSpPr/>
          <p:nvPr/>
        </p:nvSpPr>
        <p:spPr>
          <a:xfrm flipH="false" flipV="false" rot="0">
            <a:off x="931680" y="5143500"/>
            <a:ext cx="11134013" cy="2679308"/>
          </a:xfrm>
          <a:custGeom>
            <a:avLst/>
            <a:gdLst/>
            <a:ahLst/>
            <a:cxnLst/>
            <a:rect r="r" b="b" t="t" l="l"/>
            <a:pathLst>
              <a:path h="2679308" w="11134013">
                <a:moveTo>
                  <a:pt x="0" y="0"/>
                </a:moveTo>
                <a:lnTo>
                  <a:pt x="11134014" y="0"/>
                </a:lnTo>
                <a:lnTo>
                  <a:pt x="11134014" y="2679308"/>
                </a:lnTo>
                <a:lnTo>
                  <a:pt x="0" y="2679308"/>
                </a:lnTo>
                <a:lnTo>
                  <a:pt x="0" y="0"/>
                </a:lnTo>
                <a:close/>
              </a:path>
            </a:pathLst>
          </a:custGeom>
          <a:blipFill>
            <a:blip r:embed="rId3"/>
            <a:stretch>
              <a:fillRect l="0" t="0" r="0" b="0"/>
            </a:stretch>
          </a:blipFill>
        </p:spPr>
      </p:sp>
      <p:sp>
        <p:nvSpPr>
          <p:cNvPr name="Freeform 4" id="4"/>
          <p:cNvSpPr/>
          <p:nvPr/>
        </p:nvSpPr>
        <p:spPr>
          <a:xfrm flipH="false" flipV="false" rot="0">
            <a:off x="5512591" y="7909098"/>
            <a:ext cx="11147147" cy="1808447"/>
          </a:xfrm>
          <a:custGeom>
            <a:avLst/>
            <a:gdLst/>
            <a:ahLst/>
            <a:cxnLst/>
            <a:rect r="r" b="b" t="t" l="l"/>
            <a:pathLst>
              <a:path h="1808447" w="11147147">
                <a:moveTo>
                  <a:pt x="0" y="0"/>
                </a:moveTo>
                <a:lnTo>
                  <a:pt x="11147147" y="0"/>
                </a:lnTo>
                <a:lnTo>
                  <a:pt x="11147147" y="1808447"/>
                </a:lnTo>
                <a:lnTo>
                  <a:pt x="0" y="1808447"/>
                </a:lnTo>
                <a:lnTo>
                  <a:pt x="0" y="0"/>
                </a:lnTo>
                <a:close/>
              </a:path>
            </a:pathLst>
          </a:custGeom>
          <a:blipFill>
            <a:blip r:embed="rId4"/>
            <a:stretch>
              <a:fillRect l="0" t="0" r="0" b="0"/>
            </a:stretch>
          </a:blipFill>
        </p:spPr>
      </p:sp>
      <p:sp>
        <p:nvSpPr>
          <p:cNvPr name="Freeform 5" id="5"/>
          <p:cNvSpPr/>
          <p:nvPr/>
        </p:nvSpPr>
        <p:spPr>
          <a:xfrm flipH="false" flipV="false" rot="0">
            <a:off x="14527994" y="3454146"/>
            <a:ext cx="4754496" cy="4114800"/>
          </a:xfrm>
          <a:custGeom>
            <a:avLst/>
            <a:gdLst/>
            <a:ahLst/>
            <a:cxnLst/>
            <a:rect r="r" b="b" t="t" l="l"/>
            <a:pathLst>
              <a:path h="4114800" w="4754496">
                <a:moveTo>
                  <a:pt x="0" y="0"/>
                </a:moveTo>
                <a:lnTo>
                  <a:pt x="4754496" y="0"/>
                </a:lnTo>
                <a:lnTo>
                  <a:pt x="475449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2912532" y="5131067"/>
            <a:ext cx="3230923" cy="2437879"/>
          </a:xfrm>
          <a:custGeom>
            <a:avLst/>
            <a:gdLst/>
            <a:ahLst/>
            <a:cxnLst/>
            <a:rect r="r" b="b" t="t" l="l"/>
            <a:pathLst>
              <a:path h="2437879" w="3230923">
                <a:moveTo>
                  <a:pt x="0" y="0"/>
                </a:moveTo>
                <a:lnTo>
                  <a:pt x="3230924" y="0"/>
                </a:lnTo>
                <a:lnTo>
                  <a:pt x="3230924" y="2437879"/>
                </a:lnTo>
                <a:lnTo>
                  <a:pt x="0" y="24378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417008" y="457632"/>
            <a:ext cx="17198923" cy="2656361"/>
          </a:xfrm>
          <a:prstGeom prst="rect">
            <a:avLst/>
          </a:prstGeom>
        </p:spPr>
        <p:txBody>
          <a:bodyPr anchor="t" rtlCol="false" tIns="0" lIns="0" bIns="0" rIns="0">
            <a:spAutoFit/>
          </a:bodyPr>
          <a:lstStyle/>
          <a:p>
            <a:pPr algn="ctr">
              <a:lnSpc>
                <a:spcPts val="4261"/>
              </a:lnSpc>
            </a:pPr>
            <a:r>
              <a:rPr lang="en-US" sz="3043" u="sng">
                <a:solidFill>
                  <a:srgbClr val="000000"/>
                </a:solidFill>
                <a:latin typeface="Roboto Bold"/>
              </a:rPr>
              <a:t>ÁREA DE PRESERVAÇÃO PERMANENTE</a:t>
            </a:r>
          </a:p>
          <a:p>
            <a:pPr algn="ctr">
              <a:lnSpc>
                <a:spcPts val="4261"/>
              </a:lnSpc>
            </a:pPr>
          </a:p>
          <a:p>
            <a:pPr algn="just">
              <a:lnSpc>
                <a:spcPts val="4261"/>
              </a:lnSpc>
              <a:spcBef>
                <a:spcPct val="0"/>
              </a:spcBef>
            </a:pPr>
            <a:r>
              <a:rPr lang="en-US" sz="3043">
                <a:solidFill>
                  <a:srgbClr val="000000"/>
                </a:solidFill>
                <a:latin typeface="Roboto Bold"/>
              </a:rPr>
              <a:t>APP a área protegida, coberta ou não por vegetação nativa, com a função ambiental de preservar os recursos hídricos, a paisagem, a estabilidade geológica e a biodiversidade, facilitar o fluxo gênico de fauna e flora, proteger o solo e assegurar o bem-estar das populações humanas.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DAGEeoIVV-k</dc:identifier>
  <dcterms:modified xsi:type="dcterms:W3CDTF">2011-08-01T06:04:30Z</dcterms:modified>
  <cp:revision>1</cp:revision>
  <dc:title>Cópia de FUNDAÇÃO EDUCACIONAL MACHADO DE ASSIS FACULDADES INTEGRADAS MACHADO DE ASSIS Curso de Direito – 3º Semestre</dc:title>
</cp:coreProperties>
</file>