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4" r:id="rId1"/>
  </p:sldMasterIdLst>
  <p:notesMasterIdLst>
    <p:notesMasterId r:id="rId80"/>
  </p:notesMasterIdLst>
  <p:sldIdLst>
    <p:sldId id="496" r:id="rId2"/>
    <p:sldId id="1092" r:id="rId3"/>
    <p:sldId id="1121" r:id="rId4"/>
    <p:sldId id="1122" r:id="rId5"/>
    <p:sldId id="1123" r:id="rId6"/>
    <p:sldId id="1120" r:id="rId7"/>
    <p:sldId id="2529" r:id="rId8"/>
    <p:sldId id="742" r:id="rId9"/>
    <p:sldId id="256" r:id="rId10"/>
    <p:sldId id="495" r:id="rId11"/>
    <p:sldId id="494" r:id="rId12"/>
    <p:sldId id="493" r:id="rId13"/>
    <p:sldId id="258" r:id="rId14"/>
    <p:sldId id="2515" r:id="rId15"/>
    <p:sldId id="259" r:id="rId16"/>
    <p:sldId id="265" r:id="rId17"/>
    <p:sldId id="317" r:id="rId18"/>
    <p:sldId id="2513" r:id="rId19"/>
    <p:sldId id="2512" r:id="rId20"/>
    <p:sldId id="2518" r:id="rId21"/>
    <p:sldId id="2519" r:id="rId22"/>
    <p:sldId id="2520" r:id="rId23"/>
    <p:sldId id="2516" r:id="rId24"/>
    <p:sldId id="2517" r:id="rId25"/>
    <p:sldId id="2504" r:id="rId26"/>
    <p:sldId id="281" r:id="rId27"/>
    <p:sldId id="282" r:id="rId28"/>
    <p:sldId id="283" r:id="rId29"/>
    <p:sldId id="297" r:id="rId30"/>
    <p:sldId id="2503" r:id="rId31"/>
    <p:sldId id="2484" r:id="rId32"/>
    <p:sldId id="298" r:id="rId33"/>
    <p:sldId id="765" r:id="rId34"/>
    <p:sldId id="2514" r:id="rId35"/>
    <p:sldId id="761" r:id="rId36"/>
    <p:sldId id="754" r:id="rId37"/>
    <p:sldId id="2505" r:id="rId38"/>
    <p:sldId id="2506" r:id="rId39"/>
    <p:sldId id="767" r:id="rId40"/>
    <p:sldId id="745" r:id="rId41"/>
    <p:sldId id="2507" r:id="rId42"/>
    <p:sldId id="2508" r:id="rId43"/>
    <p:sldId id="2510" r:id="rId44"/>
    <p:sldId id="746" r:id="rId45"/>
    <p:sldId id="747" r:id="rId46"/>
    <p:sldId id="748" r:id="rId47"/>
    <p:sldId id="749" r:id="rId48"/>
    <p:sldId id="299" r:id="rId49"/>
    <p:sldId id="300" r:id="rId50"/>
    <p:sldId id="301" r:id="rId51"/>
    <p:sldId id="303" r:id="rId52"/>
    <p:sldId id="304" r:id="rId53"/>
    <p:sldId id="305" r:id="rId54"/>
    <p:sldId id="492" r:id="rId55"/>
    <p:sldId id="306" r:id="rId56"/>
    <p:sldId id="307" r:id="rId57"/>
    <p:sldId id="308" r:id="rId58"/>
    <p:sldId id="302" r:id="rId59"/>
    <p:sldId id="418" r:id="rId60"/>
    <p:sldId id="419" r:id="rId61"/>
    <p:sldId id="420" r:id="rId62"/>
    <p:sldId id="421" r:id="rId63"/>
    <p:sldId id="422" r:id="rId64"/>
    <p:sldId id="2521" r:id="rId65"/>
    <p:sldId id="2527" r:id="rId66"/>
    <p:sldId id="2528" r:id="rId67"/>
    <p:sldId id="2522" r:id="rId68"/>
    <p:sldId id="2526" r:id="rId69"/>
    <p:sldId id="2525" r:id="rId70"/>
    <p:sldId id="2524" r:id="rId71"/>
    <p:sldId id="2530" r:id="rId72"/>
    <p:sldId id="2531" r:id="rId73"/>
    <p:sldId id="2532" r:id="rId74"/>
    <p:sldId id="410" r:id="rId75"/>
    <p:sldId id="1119" r:id="rId76"/>
    <p:sldId id="411" r:id="rId77"/>
    <p:sldId id="415" r:id="rId78"/>
    <p:sldId id="1118" r:id="rId7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1253"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DE7D0C-3FA2-4D08-8548-5C244E1EDE06}" type="doc">
      <dgm:prSet loTypeId="urn:microsoft.com/office/officeart/2005/8/layout/pyramid4" loCatId="relationship" qsTypeId="urn:microsoft.com/office/officeart/2005/8/quickstyle/3d2" qsCatId="3D" csTypeId="urn:microsoft.com/office/officeart/2005/8/colors/accent1_2" csCatId="accent1" phldr="1"/>
      <dgm:spPr/>
      <dgm:t>
        <a:bodyPr/>
        <a:lstStyle/>
        <a:p>
          <a:endParaRPr lang="pt-BR"/>
        </a:p>
      </dgm:t>
    </dgm:pt>
    <dgm:pt modelId="{E8CBB9C8-6499-4D7D-99CB-2B2568D58FF0}">
      <dgm:prSet phldrT="[Texto]" custT="1"/>
      <dgm:spPr>
        <a:solidFill>
          <a:srgbClr val="C00000"/>
        </a:solidFill>
      </dgm:spPr>
      <dgm:t>
        <a:bodyPr/>
        <a:lstStyle/>
        <a:p>
          <a:r>
            <a:rPr lang="pt-BR" sz="1200" b="1" dirty="0">
              <a:latin typeface="Arial" panose="020B0604020202020204" pitchFamily="34" charset="0"/>
              <a:cs typeface="Arial" panose="020B0604020202020204" pitchFamily="34" charset="0"/>
            </a:rPr>
            <a:t>ARRECADAÇÃO</a:t>
          </a:r>
          <a:endParaRPr lang="pt-BR" sz="1100" b="1" dirty="0">
            <a:latin typeface="Arial" panose="020B0604020202020204" pitchFamily="34" charset="0"/>
            <a:cs typeface="Arial" panose="020B0604020202020204" pitchFamily="34" charset="0"/>
          </a:endParaRPr>
        </a:p>
      </dgm:t>
    </dgm:pt>
    <dgm:pt modelId="{56645153-942A-4409-9DF6-880202E9517D}" type="parTrans" cxnId="{E3E66D97-A584-45CB-9DDA-5B67633C9980}">
      <dgm:prSet/>
      <dgm:spPr/>
      <dgm:t>
        <a:bodyPr/>
        <a:lstStyle/>
        <a:p>
          <a:endParaRPr lang="pt-BR"/>
        </a:p>
      </dgm:t>
    </dgm:pt>
    <dgm:pt modelId="{E4BDEB3B-6C07-4FEE-8423-B3B33D8D2865}" type="sibTrans" cxnId="{E3E66D97-A584-45CB-9DDA-5B67633C9980}">
      <dgm:prSet/>
      <dgm:spPr/>
      <dgm:t>
        <a:bodyPr/>
        <a:lstStyle/>
        <a:p>
          <a:endParaRPr lang="pt-BR"/>
        </a:p>
      </dgm:t>
    </dgm:pt>
    <dgm:pt modelId="{3A1DC05C-E2C3-41DD-A5EC-AF5D1EA3C910}">
      <dgm:prSet phldrT="[Texto]" custT="1"/>
      <dgm:spPr>
        <a:solidFill>
          <a:srgbClr val="C00000"/>
        </a:solidFill>
      </dgm:spPr>
      <dgm:t>
        <a:bodyPr/>
        <a:lstStyle/>
        <a:p>
          <a:r>
            <a:rPr lang="pt-BR" sz="1400" b="1">
              <a:latin typeface="Arial" panose="020B0604020202020204" pitchFamily="34" charset="0"/>
              <a:cs typeface="Arial" panose="020B0604020202020204" pitchFamily="34" charset="0"/>
            </a:rPr>
            <a:t>AÇÃO FISCAL</a:t>
          </a:r>
          <a:endParaRPr lang="pt-BR" sz="1400" b="1" dirty="0">
            <a:latin typeface="Arial" panose="020B0604020202020204" pitchFamily="34" charset="0"/>
            <a:cs typeface="Arial" panose="020B0604020202020204" pitchFamily="34" charset="0"/>
          </a:endParaRPr>
        </a:p>
      </dgm:t>
    </dgm:pt>
    <dgm:pt modelId="{51587FF6-D08D-4BD6-807C-EDF586EEB10C}" type="parTrans" cxnId="{A504847F-91FA-4472-A1BF-C537C967AEDF}">
      <dgm:prSet/>
      <dgm:spPr/>
      <dgm:t>
        <a:bodyPr/>
        <a:lstStyle/>
        <a:p>
          <a:endParaRPr lang="pt-BR"/>
        </a:p>
      </dgm:t>
    </dgm:pt>
    <dgm:pt modelId="{A2C932D3-CF5C-434D-96F8-48DC3242A75C}" type="sibTrans" cxnId="{A504847F-91FA-4472-A1BF-C537C967AEDF}">
      <dgm:prSet/>
      <dgm:spPr/>
      <dgm:t>
        <a:bodyPr/>
        <a:lstStyle/>
        <a:p>
          <a:endParaRPr lang="pt-BR"/>
        </a:p>
      </dgm:t>
    </dgm:pt>
    <dgm:pt modelId="{9B7A8898-9204-44E7-88C5-407D0E5CF297}">
      <dgm:prSet phldrT="[Texto]" custT="1"/>
      <dgm:spPr>
        <a:solidFill>
          <a:srgbClr val="C00000"/>
        </a:solidFill>
      </dgm:spPr>
      <dgm:t>
        <a:bodyPr/>
        <a:lstStyle/>
        <a:p>
          <a:r>
            <a:rPr lang="pt-BR" sz="1400" b="1" dirty="0">
              <a:latin typeface="Arial" panose="020B0604020202020204" pitchFamily="34" charset="0"/>
              <a:cs typeface="Arial" panose="020B0604020202020204" pitchFamily="34" charset="0"/>
            </a:rPr>
            <a:t>IMPUGNAÇÃO</a:t>
          </a:r>
        </a:p>
      </dgm:t>
    </dgm:pt>
    <dgm:pt modelId="{73CC629B-023A-4E56-8AF6-46ADB6AA42B7}" type="parTrans" cxnId="{DCE841D6-E7F2-461B-8322-D966B1FD7EBF}">
      <dgm:prSet/>
      <dgm:spPr/>
      <dgm:t>
        <a:bodyPr/>
        <a:lstStyle/>
        <a:p>
          <a:endParaRPr lang="pt-BR"/>
        </a:p>
      </dgm:t>
    </dgm:pt>
    <dgm:pt modelId="{9BA831B6-6F8E-46ED-9522-ABBDF981335B}" type="sibTrans" cxnId="{DCE841D6-E7F2-461B-8322-D966B1FD7EBF}">
      <dgm:prSet/>
      <dgm:spPr/>
      <dgm:t>
        <a:bodyPr/>
        <a:lstStyle/>
        <a:p>
          <a:endParaRPr lang="pt-BR"/>
        </a:p>
      </dgm:t>
    </dgm:pt>
    <dgm:pt modelId="{EF74171D-9161-4725-B5A5-65B3B53D2CD8}">
      <dgm:prSet phldrT="[Texto]" custT="1"/>
      <dgm:spPr>
        <a:solidFill>
          <a:srgbClr val="C00000"/>
        </a:solidFill>
      </dgm:spPr>
      <dgm:t>
        <a:bodyPr/>
        <a:lstStyle/>
        <a:p>
          <a:r>
            <a:rPr lang="pt-BR" sz="1400" b="1" dirty="0">
              <a:latin typeface="Arial" panose="020B0604020202020204" pitchFamily="34" charset="0"/>
              <a:cs typeface="Arial" panose="020B0604020202020204" pitchFamily="34" charset="0"/>
            </a:rPr>
            <a:t>LANÇAMENTO</a:t>
          </a:r>
        </a:p>
      </dgm:t>
    </dgm:pt>
    <dgm:pt modelId="{4A254690-9E8C-4AD9-A7CE-5E104CF0183C}" type="parTrans" cxnId="{99243433-8F33-4847-983B-70A61E00CE2B}">
      <dgm:prSet/>
      <dgm:spPr/>
      <dgm:t>
        <a:bodyPr/>
        <a:lstStyle/>
        <a:p>
          <a:endParaRPr lang="pt-BR"/>
        </a:p>
      </dgm:t>
    </dgm:pt>
    <dgm:pt modelId="{7DC43E33-757B-431B-87A3-4232F1D6E3F6}" type="sibTrans" cxnId="{99243433-8F33-4847-983B-70A61E00CE2B}">
      <dgm:prSet/>
      <dgm:spPr/>
      <dgm:t>
        <a:bodyPr/>
        <a:lstStyle/>
        <a:p>
          <a:endParaRPr lang="pt-BR"/>
        </a:p>
      </dgm:t>
    </dgm:pt>
    <dgm:pt modelId="{C4ED6C14-7A89-4BC5-AF93-9B334EC98ADF}" type="pres">
      <dgm:prSet presAssocID="{ADDE7D0C-3FA2-4D08-8548-5C244E1EDE06}" presName="compositeShape" presStyleCnt="0">
        <dgm:presLayoutVars>
          <dgm:chMax val="9"/>
          <dgm:dir/>
          <dgm:resizeHandles val="exact"/>
        </dgm:presLayoutVars>
      </dgm:prSet>
      <dgm:spPr/>
    </dgm:pt>
    <dgm:pt modelId="{C2FC3D00-5D96-42CF-933E-615D1C408247}" type="pres">
      <dgm:prSet presAssocID="{ADDE7D0C-3FA2-4D08-8548-5C244E1EDE06}" presName="triangle1" presStyleLbl="node1" presStyleIdx="0" presStyleCnt="4" custScaleX="129996">
        <dgm:presLayoutVars>
          <dgm:bulletEnabled val="1"/>
        </dgm:presLayoutVars>
      </dgm:prSet>
      <dgm:spPr/>
    </dgm:pt>
    <dgm:pt modelId="{FE486475-E195-41C0-8CB0-2D79F8B73C84}" type="pres">
      <dgm:prSet presAssocID="{ADDE7D0C-3FA2-4D08-8548-5C244E1EDE06}" presName="triangle2" presStyleLbl="node1" presStyleIdx="1" presStyleCnt="4" custScaleX="137300" custScaleY="99732" custLinFactNeighborX="-13591" custLinFactNeighborY="-134">
        <dgm:presLayoutVars>
          <dgm:bulletEnabled val="1"/>
        </dgm:presLayoutVars>
      </dgm:prSet>
      <dgm:spPr/>
    </dgm:pt>
    <dgm:pt modelId="{0A0A2153-E8C4-4997-9799-F646A7E5BB3E}" type="pres">
      <dgm:prSet presAssocID="{ADDE7D0C-3FA2-4D08-8548-5C244E1EDE06}" presName="triangle3" presStyleLbl="node1" presStyleIdx="2" presStyleCnt="4" custAng="0" custScaleX="129862" custLinFactNeighborX="2134" custLinFactNeighborY="2778">
        <dgm:presLayoutVars>
          <dgm:bulletEnabled val="1"/>
        </dgm:presLayoutVars>
      </dgm:prSet>
      <dgm:spPr/>
    </dgm:pt>
    <dgm:pt modelId="{BFCADC38-120F-43D2-AF5B-BECFDE6B8EA2}" type="pres">
      <dgm:prSet presAssocID="{ADDE7D0C-3FA2-4D08-8548-5C244E1EDE06}" presName="triangle4" presStyleLbl="node1" presStyleIdx="3" presStyleCnt="4" custScaleX="130557" custLinFactNeighborX="14584">
        <dgm:presLayoutVars>
          <dgm:bulletEnabled val="1"/>
        </dgm:presLayoutVars>
      </dgm:prSet>
      <dgm:spPr/>
    </dgm:pt>
  </dgm:ptLst>
  <dgm:cxnLst>
    <dgm:cxn modelId="{AACA640D-854D-4C1E-9798-C238A725365B}" type="presOf" srcId="{E8CBB9C8-6499-4D7D-99CB-2B2568D58FF0}" destId="{C2FC3D00-5D96-42CF-933E-615D1C408247}" srcOrd="0" destOrd="0" presId="urn:microsoft.com/office/officeart/2005/8/layout/pyramid4"/>
    <dgm:cxn modelId="{99243433-8F33-4847-983B-70A61E00CE2B}" srcId="{ADDE7D0C-3FA2-4D08-8548-5C244E1EDE06}" destId="{EF74171D-9161-4725-B5A5-65B3B53D2CD8}" srcOrd="3" destOrd="0" parTransId="{4A254690-9E8C-4AD9-A7CE-5E104CF0183C}" sibTransId="{7DC43E33-757B-431B-87A3-4232F1D6E3F6}"/>
    <dgm:cxn modelId="{0471FE34-B923-4641-A2C3-FC40C1D99CE4}" type="presOf" srcId="{EF74171D-9161-4725-B5A5-65B3B53D2CD8}" destId="{BFCADC38-120F-43D2-AF5B-BECFDE6B8EA2}" srcOrd="0" destOrd="0" presId="urn:microsoft.com/office/officeart/2005/8/layout/pyramid4"/>
    <dgm:cxn modelId="{A504847F-91FA-4472-A1BF-C537C967AEDF}" srcId="{ADDE7D0C-3FA2-4D08-8548-5C244E1EDE06}" destId="{3A1DC05C-E2C3-41DD-A5EC-AF5D1EA3C910}" srcOrd="1" destOrd="0" parTransId="{51587FF6-D08D-4BD6-807C-EDF586EEB10C}" sibTransId="{A2C932D3-CF5C-434D-96F8-48DC3242A75C}"/>
    <dgm:cxn modelId="{E3E66D97-A584-45CB-9DDA-5B67633C9980}" srcId="{ADDE7D0C-3FA2-4D08-8548-5C244E1EDE06}" destId="{E8CBB9C8-6499-4D7D-99CB-2B2568D58FF0}" srcOrd="0" destOrd="0" parTransId="{56645153-942A-4409-9DF6-880202E9517D}" sibTransId="{E4BDEB3B-6C07-4FEE-8423-B3B33D8D2865}"/>
    <dgm:cxn modelId="{8F97D3A4-832D-408C-8744-D5C2FF4B54FA}" type="presOf" srcId="{ADDE7D0C-3FA2-4D08-8548-5C244E1EDE06}" destId="{C4ED6C14-7A89-4BC5-AF93-9B334EC98ADF}" srcOrd="0" destOrd="0" presId="urn:microsoft.com/office/officeart/2005/8/layout/pyramid4"/>
    <dgm:cxn modelId="{40E6BEBC-FFD2-47AA-A0B7-9595D3A8E32F}" type="presOf" srcId="{9B7A8898-9204-44E7-88C5-407D0E5CF297}" destId="{0A0A2153-E8C4-4997-9799-F646A7E5BB3E}" srcOrd="0" destOrd="0" presId="urn:microsoft.com/office/officeart/2005/8/layout/pyramid4"/>
    <dgm:cxn modelId="{DCE841D6-E7F2-461B-8322-D966B1FD7EBF}" srcId="{ADDE7D0C-3FA2-4D08-8548-5C244E1EDE06}" destId="{9B7A8898-9204-44E7-88C5-407D0E5CF297}" srcOrd="2" destOrd="0" parTransId="{73CC629B-023A-4E56-8AF6-46ADB6AA42B7}" sibTransId="{9BA831B6-6F8E-46ED-9522-ABBDF981335B}"/>
    <dgm:cxn modelId="{6ED71DE5-974B-4937-BEC6-DFE77249CC0B}" type="presOf" srcId="{3A1DC05C-E2C3-41DD-A5EC-AF5D1EA3C910}" destId="{FE486475-E195-41C0-8CB0-2D79F8B73C84}" srcOrd="0" destOrd="0" presId="urn:microsoft.com/office/officeart/2005/8/layout/pyramid4"/>
    <dgm:cxn modelId="{1AC5CAE3-8276-4EE0-A7E3-2EC524C8A599}" type="presParOf" srcId="{C4ED6C14-7A89-4BC5-AF93-9B334EC98ADF}" destId="{C2FC3D00-5D96-42CF-933E-615D1C408247}" srcOrd="0" destOrd="0" presId="urn:microsoft.com/office/officeart/2005/8/layout/pyramid4"/>
    <dgm:cxn modelId="{451BEC8A-84F6-449D-8012-4A907971EB9C}" type="presParOf" srcId="{C4ED6C14-7A89-4BC5-AF93-9B334EC98ADF}" destId="{FE486475-E195-41C0-8CB0-2D79F8B73C84}" srcOrd="1" destOrd="0" presId="urn:microsoft.com/office/officeart/2005/8/layout/pyramid4"/>
    <dgm:cxn modelId="{6E7C94FC-14AA-41E1-B3BB-A22E6DA49E82}" type="presParOf" srcId="{C4ED6C14-7A89-4BC5-AF93-9B334EC98ADF}" destId="{0A0A2153-E8C4-4997-9799-F646A7E5BB3E}" srcOrd="2" destOrd="0" presId="urn:microsoft.com/office/officeart/2005/8/layout/pyramid4"/>
    <dgm:cxn modelId="{0C97C798-2CC1-4D57-92DC-C4AAA6032F02}" type="presParOf" srcId="{C4ED6C14-7A89-4BC5-AF93-9B334EC98ADF}" destId="{BFCADC38-120F-43D2-AF5B-BECFDE6B8EA2}"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C3D00-5D96-42CF-933E-615D1C408247}">
      <dsp:nvSpPr>
        <dsp:cNvPr id="0" name=""/>
        <dsp:cNvSpPr/>
      </dsp:nvSpPr>
      <dsp:spPr>
        <a:xfrm>
          <a:off x="2689875" y="0"/>
          <a:ext cx="2858366" cy="2198811"/>
        </a:xfrm>
        <a:prstGeom prst="triangle">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Arial" panose="020B0604020202020204" pitchFamily="34" charset="0"/>
              <a:cs typeface="Arial" panose="020B0604020202020204" pitchFamily="34" charset="0"/>
            </a:rPr>
            <a:t>ARRECADAÇÃO</a:t>
          </a:r>
          <a:endParaRPr lang="pt-BR" sz="1100" b="1" kern="1200" dirty="0">
            <a:latin typeface="Arial" panose="020B0604020202020204" pitchFamily="34" charset="0"/>
            <a:cs typeface="Arial" panose="020B0604020202020204" pitchFamily="34" charset="0"/>
          </a:endParaRPr>
        </a:p>
      </dsp:txBody>
      <dsp:txXfrm>
        <a:off x="3404467" y="1099406"/>
        <a:ext cx="1429183" cy="1099405"/>
      </dsp:txXfrm>
    </dsp:sp>
    <dsp:sp modelId="{FE486475-E195-41C0-8CB0-2D79F8B73C84}">
      <dsp:nvSpPr>
        <dsp:cNvPr id="0" name=""/>
        <dsp:cNvSpPr/>
      </dsp:nvSpPr>
      <dsp:spPr>
        <a:xfrm>
          <a:off x="1211328" y="2198811"/>
          <a:ext cx="3018968" cy="2192918"/>
        </a:xfrm>
        <a:prstGeom prst="triangle">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a:latin typeface="Arial" panose="020B0604020202020204" pitchFamily="34" charset="0"/>
              <a:cs typeface="Arial" panose="020B0604020202020204" pitchFamily="34" charset="0"/>
            </a:rPr>
            <a:t>AÇÃO FISCAL</a:t>
          </a:r>
          <a:endParaRPr lang="pt-BR" sz="1400" b="1" kern="1200" dirty="0">
            <a:latin typeface="Arial" panose="020B0604020202020204" pitchFamily="34" charset="0"/>
            <a:cs typeface="Arial" panose="020B0604020202020204" pitchFamily="34" charset="0"/>
          </a:endParaRPr>
        </a:p>
      </dsp:txBody>
      <dsp:txXfrm>
        <a:off x="1966070" y="3295270"/>
        <a:ext cx="1509484" cy="1096459"/>
      </dsp:txXfrm>
    </dsp:sp>
    <dsp:sp modelId="{0A0A2153-E8C4-4997-9799-F646A7E5BB3E}">
      <dsp:nvSpPr>
        <dsp:cNvPr id="0" name=""/>
        <dsp:cNvSpPr/>
      </dsp:nvSpPr>
      <dsp:spPr>
        <a:xfrm rot="10800000">
          <a:off x="2738271" y="2198811"/>
          <a:ext cx="2855420" cy="2198811"/>
        </a:xfrm>
        <a:prstGeom prst="triangle">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latin typeface="Arial" panose="020B0604020202020204" pitchFamily="34" charset="0"/>
              <a:cs typeface="Arial" panose="020B0604020202020204" pitchFamily="34" charset="0"/>
            </a:rPr>
            <a:t>IMPUGNAÇÃO</a:t>
          </a:r>
        </a:p>
      </dsp:txBody>
      <dsp:txXfrm rot="10800000">
        <a:off x="3452126" y="2198811"/>
        <a:ext cx="1427710" cy="1099405"/>
      </dsp:txXfrm>
    </dsp:sp>
    <dsp:sp modelId="{BFCADC38-120F-43D2-AF5B-BECFDE6B8EA2}">
      <dsp:nvSpPr>
        <dsp:cNvPr id="0" name=""/>
        <dsp:cNvSpPr/>
      </dsp:nvSpPr>
      <dsp:spPr>
        <a:xfrm>
          <a:off x="4103788" y="2198811"/>
          <a:ext cx="2870702" cy="2198811"/>
        </a:xfrm>
        <a:prstGeom prst="triangle">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kern="1200" dirty="0">
              <a:latin typeface="Arial" panose="020B0604020202020204" pitchFamily="34" charset="0"/>
              <a:cs typeface="Arial" panose="020B0604020202020204" pitchFamily="34" charset="0"/>
            </a:rPr>
            <a:t>LANÇAMENTO</a:t>
          </a:r>
        </a:p>
      </dsp:txBody>
      <dsp:txXfrm>
        <a:off x="4821464" y="3298217"/>
        <a:ext cx="1435351" cy="10994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AD763-115D-4FBA-B4A6-C6035B0756A5}" type="datetimeFigureOut">
              <a:rPr lang="pt-BR" smtClean="0"/>
              <a:t>20/05/2024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25AF4-C8CB-4BAB-8D62-D62017005B02}" type="slidenum">
              <a:rPr lang="pt-BR" smtClean="0"/>
              <a:t>‹nº›</a:t>
            </a:fld>
            <a:endParaRPr lang="pt-BR"/>
          </a:p>
        </p:txBody>
      </p:sp>
    </p:spTree>
    <p:extLst>
      <p:ext uri="{BB962C8B-B14F-4D97-AF65-F5344CB8AC3E}">
        <p14:creationId xmlns:p14="http://schemas.microsoft.com/office/powerpoint/2010/main" val="2203685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ço Reservado para Imagem de Slide 1">
            <a:extLst>
              <a:ext uri="{FF2B5EF4-FFF2-40B4-BE49-F238E27FC236}">
                <a16:creationId xmlns:a16="http://schemas.microsoft.com/office/drawing/2014/main" id="{09DC6CE4-F870-49D6-97F1-8A0C29727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Espaço Reservado para Anotações 2">
            <a:extLst>
              <a:ext uri="{FF2B5EF4-FFF2-40B4-BE49-F238E27FC236}">
                <a16:creationId xmlns:a16="http://schemas.microsoft.com/office/drawing/2014/main" id="{E813C6AC-56F2-4A0C-B29D-AC06F1FC34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121860" name="Espaço Reservado para Número de Slide 3">
            <a:extLst>
              <a:ext uri="{FF2B5EF4-FFF2-40B4-BE49-F238E27FC236}">
                <a16:creationId xmlns:a16="http://schemas.microsoft.com/office/drawing/2014/main" id="{6E08016B-0C31-4AAC-A6DE-14D76605106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BE36F7-A137-43E4-8AAC-9D94B28D5213}" type="slidenum">
              <a:rPr lang="pt-BR" altLang="pt-BR">
                <a:latin typeface="Calibri" panose="020F0502020204030204" pitchFamily="34" charset="0"/>
              </a:rPr>
              <a:pPr eaLnBrk="1" hangingPunct="1"/>
              <a:t>15</a:t>
            </a:fld>
            <a:endParaRPr lang="pt-BR" altLang="pt-BR">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ço Reservado para Imagem de Slide 1">
            <a:extLst>
              <a:ext uri="{FF2B5EF4-FFF2-40B4-BE49-F238E27FC236}">
                <a16:creationId xmlns:a16="http://schemas.microsoft.com/office/drawing/2014/main" id="{006922B3-AADC-9219-FAFA-063E179C5C95}"/>
              </a:ext>
            </a:extLst>
          </p:cNvPr>
          <p:cNvSpPr>
            <a:spLocks noGrp="1" noRot="1" noChangeAspect="1" noChangeArrowheads="1" noTextEdit="1"/>
          </p:cNvSpPr>
          <p:nvPr>
            <p:ph type="sldImg"/>
          </p:nvPr>
        </p:nvSpPr>
        <p:spPr>
          <a:ln/>
        </p:spPr>
      </p:sp>
      <p:sp>
        <p:nvSpPr>
          <p:cNvPr id="128003" name="Espaço Reservado para Anotações 2">
            <a:extLst>
              <a:ext uri="{FF2B5EF4-FFF2-40B4-BE49-F238E27FC236}">
                <a16:creationId xmlns:a16="http://schemas.microsoft.com/office/drawing/2014/main" id="{540F855D-C3B0-AEA5-3DEC-238718357F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p>
        </p:txBody>
      </p:sp>
      <p:sp>
        <p:nvSpPr>
          <p:cNvPr id="128004" name="Espaço Reservado para Número de Slide 3">
            <a:extLst>
              <a:ext uri="{FF2B5EF4-FFF2-40B4-BE49-F238E27FC236}">
                <a16:creationId xmlns:a16="http://schemas.microsoft.com/office/drawing/2014/main" id="{B46FC68A-FF84-078A-E2A4-522DE00085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sz="2400">
                <a:solidFill>
                  <a:schemeClr val="tx1"/>
                </a:solidFill>
                <a:latin typeface="Times New Roman" panose="02020603050405020304" pitchFamily="18" charset="0"/>
              </a:defRPr>
            </a:lvl1pPr>
            <a:lvl2pPr marL="742950" indent="-285750" defTabSz="942975">
              <a:defRPr sz="2400">
                <a:solidFill>
                  <a:schemeClr val="tx1"/>
                </a:solidFill>
                <a:latin typeface="Times New Roman" panose="02020603050405020304" pitchFamily="18" charset="0"/>
              </a:defRPr>
            </a:lvl2pPr>
            <a:lvl3pPr marL="1143000" indent="-228600" defTabSz="942975">
              <a:defRPr sz="2400">
                <a:solidFill>
                  <a:schemeClr val="tx1"/>
                </a:solidFill>
                <a:latin typeface="Times New Roman" panose="02020603050405020304" pitchFamily="18" charset="0"/>
              </a:defRPr>
            </a:lvl3pPr>
            <a:lvl4pPr marL="1600200" indent="-228600" defTabSz="942975">
              <a:defRPr sz="2400">
                <a:solidFill>
                  <a:schemeClr val="tx1"/>
                </a:solidFill>
                <a:latin typeface="Times New Roman" panose="02020603050405020304" pitchFamily="18" charset="0"/>
              </a:defRPr>
            </a:lvl4pPr>
            <a:lvl5pPr marL="2057400" indent="-228600" defTabSz="942975">
              <a:defRPr sz="2400">
                <a:solidFill>
                  <a:schemeClr val="tx1"/>
                </a:solidFill>
                <a:latin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defRPr>
            </a:lvl9pPr>
          </a:lstStyle>
          <a:p>
            <a:fld id="{8C34C2D6-9B04-4C06-9ABE-ED56A1B2EF62}" type="slidenum">
              <a:rPr lang="en-US" altLang="pt-BR" sz="1200"/>
              <a:pPr/>
              <a:t>31</a:t>
            </a:fld>
            <a:endParaRPr lang="en-US" altLang="pt-B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ço Reservado para Imagem de Slide 1">
            <a:extLst>
              <a:ext uri="{FF2B5EF4-FFF2-40B4-BE49-F238E27FC236}">
                <a16:creationId xmlns:a16="http://schemas.microsoft.com/office/drawing/2014/main" id="{735180DB-4B5B-4278-8EFA-FE2FBF5DAE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Espaço Reservado para Anotações 2">
            <a:extLst>
              <a:ext uri="{FF2B5EF4-FFF2-40B4-BE49-F238E27FC236}">
                <a16:creationId xmlns:a16="http://schemas.microsoft.com/office/drawing/2014/main" id="{7FEB97CB-2C12-40A3-BAC6-F5920BC7AA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
        <p:nvSpPr>
          <p:cNvPr id="4" name="Espaço Reservado para Número de Slide 3">
            <a:extLst>
              <a:ext uri="{FF2B5EF4-FFF2-40B4-BE49-F238E27FC236}">
                <a16:creationId xmlns:a16="http://schemas.microsoft.com/office/drawing/2014/main" id="{BDAFF4B6-4717-4D07-BDA3-19589D36A33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8EC821-B3DD-4DCC-8054-F0F407409DD5}" type="slidenum">
              <a:rPr lang="pt-BR" altLang="pt-BR">
                <a:latin typeface="Calibri" panose="020F0502020204030204" pitchFamily="34" charset="0"/>
              </a:rPr>
              <a:pPr eaLnBrk="1" hangingPunct="1"/>
              <a:t>59</a:t>
            </a:fld>
            <a:endParaRPr lang="pt-BR" altLang="pt-BR">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ço Reservado para Imagem de Slide 1">
            <a:extLst>
              <a:ext uri="{FF2B5EF4-FFF2-40B4-BE49-F238E27FC236}">
                <a16:creationId xmlns:a16="http://schemas.microsoft.com/office/drawing/2014/main" id="{5AC3EF6D-BA1A-466C-8948-F462E6447B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Espaço Reservado para Anotações 2">
            <a:extLst>
              <a:ext uri="{FF2B5EF4-FFF2-40B4-BE49-F238E27FC236}">
                <a16:creationId xmlns:a16="http://schemas.microsoft.com/office/drawing/2014/main" id="{F695D382-ABD1-4252-B675-A56597BCCD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
        <p:nvSpPr>
          <p:cNvPr id="4" name="Espaço Reservado para Número de Slide 3">
            <a:extLst>
              <a:ext uri="{FF2B5EF4-FFF2-40B4-BE49-F238E27FC236}">
                <a16:creationId xmlns:a16="http://schemas.microsoft.com/office/drawing/2014/main" id="{2175D41A-92E9-48C7-B696-1A254A4DBD0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CBEE64-245D-4C4F-B607-B637150A54A9}" type="slidenum">
              <a:rPr lang="pt-BR" altLang="pt-BR">
                <a:latin typeface="Calibri" panose="020F0502020204030204" pitchFamily="34" charset="0"/>
              </a:rPr>
              <a:pPr eaLnBrk="1" hangingPunct="1"/>
              <a:t>60</a:t>
            </a:fld>
            <a:endParaRPr lang="pt-BR" altLang="pt-BR">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ço Reservado para Imagem de Slide 1">
            <a:extLst>
              <a:ext uri="{FF2B5EF4-FFF2-40B4-BE49-F238E27FC236}">
                <a16:creationId xmlns:a16="http://schemas.microsoft.com/office/drawing/2014/main" id="{A7FCF6BB-2F4E-4989-B517-4464DB51C6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Espaço Reservado para Anotações 2">
            <a:extLst>
              <a:ext uri="{FF2B5EF4-FFF2-40B4-BE49-F238E27FC236}">
                <a16:creationId xmlns:a16="http://schemas.microsoft.com/office/drawing/2014/main" id="{FDB3A4CC-E2F3-44CD-A931-694CA4CC0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
        <p:nvSpPr>
          <p:cNvPr id="4" name="Espaço Reservado para Número de Slide 3">
            <a:extLst>
              <a:ext uri="{FF2B5EF4-FFF2-40B4-BE49-F238E27FC236}">
                <a16:creationId xmlns:a16="http://schemas.microsoft.com/office/drawing/2014/main" id="{2CB16CEC-C13E-4839-B662-D4FCE83CE60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13B005-8ADC-472C-9D63-A4B7DBD6D40B}" type="slidenum">
              <a:rPr lang="pt-BR" altLang="pt-BR">
                <a:latin typeface="Calibri" panose="020F0502020204030204" pitchFamily="34" charset="0"/>
              </a:rPr>
              <a:pPr eaLnBrk="1" hangingPunct="1"/>
              <a:t>61</a:t>
            </a:fld>
            <a:endParaRPr lang="pt-BR" altLang="pt-BR">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ço Reservado para Imagem de Slide 1">
            <a:extLst>
              <a:ext uri="{FF2B5EF4-FFF2-40B4-BE49-F238E27FC236}">
                <a16:creationId xmlns:a16="http://schemas.microsoft.com/office/drawing/2014/main" id="{9783E01E-EBE5-45E7-A582-266E89F9E1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Espaço Reservado para Anotações 2">
            <a:extLst>
              <a:ext uri="{FF2B5EF4-FFF2-40B4-BE49-F238E27FC236}">
                <a16:creationId xmlns:a16="http://schemas.microsoft.com/office/drawing/2014/main" id="{E1FE10B9-1B0F-419C-9F0B-0F998C82B1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
        <p:nvSpPr>
          <p:cNvPr id="4" name="Espaço Reservado para Número de Slide 3">
            <a:extLst>
              <a:ext uri="{FF2B5EF4-FFF2-40B4-BE49-F238E27FC236}">
                <a16:creationId xmlns:a16="http://schemas.microsoft.com/office/drawing/2014/main" id="{96C66A27-064C-4147-BB9E-C3E160ADF926}"/>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2C6DE6-69E7-4212-A1F5-8AF96A7F924E}" type="slidenum">
              <a:rPr lang="pt-BR" altLang="pt-BR">
                <a:latin typeface="Calibri" panose="020F0502020204030204" pitchFamily="34" charset="0"/>
              </a:rPr>
              <a:pPr eaLnBrk="1" hangingPunct="1"/>
              <a:t>62</a:t>
            </a:fld>
            <a:endParaRPr lang="pt-BR" altLang="pt-BR">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ço Reservado para Imagem de Slide 1">
            <a:extLst>
              <a:ext uri="{FF2B5EF4-FFF2-40B4-BE49-F238E27FC236}">
                <a16:creationId xmlns:a16="http://schemas.microsoft.com/office/drawing/2014/main" id="{5C776CE7-5380-4EA0-9476-F4A0AFAE2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Espaço Reservado para Anotações 2">
            <a:extLst>
              <a:ext uri="{FF2B5EF4-FFF2-40B4-BE49-F238E27FC236}">
                <a16:creationId xmlns:a16="http://schemas.microsoft.com/office/drawing/2014/main" id="{326B0DDD-B318-4910-9B1C-9FABE6B37E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
        <p:nvSpPr>
          <p:cNvPr id="4" name="Espaço Reservado para Número de Slide 3">
            <a:extLst>
              <a:ext uri="{FF2B5EF4-FFF2-40B4-BE49-F238E27FC236}">
                <a16:creationId xmlns:a16="http://schemas.microsoft.com/office/drawing/2014/main" id="{DB23BB48-D1AB-4EC5-BEC1-68952F7105C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C3A385-9789-4EFB-8E8E-8BCA19E91D0D}" type="slidenum">
              <a:rPr lang="pt-BR" altLang="pt-BR">
                <a:latin typeface="Calibri" panose="020F0502020204030204" pitchFamily="34" charset="0"/>
              </a:rPr>
              <a:pPr eaLnBrk="1" hangingPunct="1"/>
              <a:t>63</a:t>
            </a:fld>
            <a:endParaRPr lang="pt-BR" altLang="pt-BR">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Imagem de Slide 1">
            <a:extLst>
              <a:ext uri="{FF2B5EF4-FFF2-40B4-BE49-F238E27FC236}">
                <a16:creationId xmlns:a16="http://schemas.microsoft.com/office/drawing/2014/main" id="{A5201845-9C7F-403B-B241-6FD68C9CDBBD}"/>
              </a:ext>
            </a:extLst>
          </p:cNvPr>
          <p:cNvSpPr>
            <a:spLocks noGrp="1" noRot="1" noChangeAspect="1" noTextEdit="1"/>
          </p:cNvSpPr>
          <p:nvPr>
            <p:ph type="sldImg"/>
          </p:nvPr>
        </p:nvSpPr>
        <p:spPr>
          <a:ln/>
        </p:spPr>
      </p:sp>
      <p:sp>
        <p:nvSpPr>
          <p:cNvPr id="92163" name="Espaço Reservado para Anotações 2">
            <a:extLst>
              <a:ext uri="{FF2B5EF4-FFF2-40B4-BE49-F238E27FC236}">
                <a16:creationId xmlns:a16="http://schemas.microsoft.com/office/drawing/2014/main" id="{E48A492D-9C95-41A0-BACD-7FF05B0AAEA0}"/>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r>
              <a:rPr lang="pt-BR" altLang="pt-BR">
                <a:latin typeface="Arial" panose="020B0604020202020204" pitchFamily="34" charset="0"/>
              </a:rPr>
              <a:t> </a:t>
            </a:r>
          </a:p>
        </p:txBody>
      </p:sp>
      <p:sp>
        <p:nvSpPr>
          <p:cNvPr id="92164" name="Espaço Reservado para Número de Slide 3">
            <a:extLst>
              <a:ext uri="{FF2B5EF4-FFF2-40B4-BE49-F238E27FC236}">
                <a16:creationId xmlns:a16="http://schemas.microsoft.com/office/drawing/2014/main" id="{6F2525D7-D315-43AB-BF4C-5C4A2A1DEB76}"/>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CDFB62-ABA8-49EF-9A76-B35090033377}"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41775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34899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169140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53152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90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90428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C764DE79-268F-4C1A-8933-263129D2AF90}" type="datetimeFigureOut">
              <a:rPr lang="en-US" dirty="0"/>
              <a:t>5/20/2024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96472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16914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61898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86666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93329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4DE79-268F-4C1A-8933-263129D2AF90}" type="datetimeFigureOut">
              <a:rPr lang="en-US" dirty="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468503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4DE79-268F-4C1A-8933-263129D2AF90}" type="datetimeFigureOut">
              <a:rPr lang="en-US" dirty="0"/>
              <a:t>5/20/2024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130875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pic>
        <p:nvPicPr>
          <p:cNvPr id="7" name="Imagem 13" descr="Texto, Logotipo&#10;&#10;Descrição gerada automaticamente">
            <a:extLst>
              <a:ext uri="{FF2B5EF4-FFF2-40B4-BE49-F238E27FC236}">
                <a16:creationId xmlns:a16="http://schemas.microsoft.com/office/drawing/2014/main" id="{1CE7CAB1-1E39-D78E-6E0B-5D9D1D1CB54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202236" y="5758873"/>
            <a:ext cx="17875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9C726AE4-B117-2F0B-53F1-46D0AEB3CDE5}"/>
              </a:ext>
            </a:extLst>
          </p:cNvPr>
          <p:cNvSpPr/>
          <p:nvPr userDrawn="1"/>
        </p:nvSpPr>
        <p:spPr>
          <a:xfrm>
            <a:off x="2666998" y="-3465"/>
            <a:ext cx="6858000" cy="171450"/>
          </a:xfrm>
          <a:prstGeom prst="rect">
            <a:avLst/>
          </a:prstGeom>
          <a:solidFill>
            <a:srgbClr val="860000"/>
          </a:solidFill>
          <a:ln w="12700" cap="flat" cmpd="sng" algn="ctr">
            <a:noFill/>
            <a:prstDash val="solid"/>
            <a:miter lim="800000"/>
          </a:ln>
          <a:effectLst/>
        </p:spPr>
        <p:txBody>
          <a:bodyPr anchor="ctr"/>
          <a:lstStyle/>
          <a:p>
            <a:pPr marL="0" marR="0" lvl="0" indent="0" algn="ctr" defTabSz="1714500" eaLnBrk="1" fontAlgn="auto" latinLnBrk="0" hangingPunct="1">
              <a:lnSpc>
                <a:spcPct val="100000"/>
              </a:lnSpc>
              <a:spcBef>
                <a:spcPts val="0"/>
              </a:spcBef>
              <a:spcAft>
                <a:spcPts val="0"/>
              </a:spcAft>
              <a:buClrTx/>
              <a:buSzTx/>
              <a:buFontTx/>
              <a:buNone/>
              <a:tabLst/>
              <a:defRPr/>
            </a:pPr>
            <a:endParaRPr kumimoji="0" lang="pt-BR" sz="67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20602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www.fiscosoft.com.br/regulamento-simples-nacional" TargetMode="External"/><Relationship Id="rId2" Type="http://schemas.openxmlformats.org/officeDocument/2006/relationships/hyperlink" Target="https://lojavirtual.fiscosoft.com.br/loja.php?loja=02927636000109&amp;produto=119" TargetMode="Externa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www.fiscosoft.com.br/livraria" TargetMode="External"/><Relationship Id="rId4" Type="http://schemas.openxmlformats.org/officeDocument/2006/relationships/hyperlink" Target="http://www.fiscosoft.com.br/"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2081C69-7E21-BC8B-5818-560CE020321E}"/>
              </a:ext>
            </a:extLst>
          </p:cNvPr>
          <p:cNvPicPr>
            <a:picLocks noChangeAspect="1"/>
          </p:cNvPicPr>
          <p:nvPr/>
        </p:nvPicPr>
        <p:blipFill rotWithShape="1">
          <a:blip r:embed="rId2"/>
          <a:srcRect l="24107" t="20409" r="25152" b="48299"/>
          <a:stretch/>
        </p:blipFill>
        <p:spPr>
          <a:xfrm>
            <a:off x="255740" y="2703344"/>
            <a:ext cx="6186195" cy="2146041"/>
          </a:xfrm>
          <a:prstGeom prst="rect">
            <a:avLst/>
          </a:prstGeom>
        </p:spPr>
      </p:pic>
      <p:pic>
        <p:nvPicPr>
          <p:cNvPr id="5" name="Imagem 4" descr="Logotipo&#10;&#10;Descrição gerada automaticamente">
            <a:extLst>
              <a:ext uri="{FF2B5EF4-FFF2-40B4-BE49-F238E27FC236}">
                <a16:creationId xmlns:a16="http://schemas.microsoft.com/office/drawing/2014/main" id="{50065BEA-3FFE-F75E-1C79-219E08506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696" y="2871370"/>
            <a:ext cx="3646325" cy="1809987"/>
          </a:xfrm>
          <a:prstGeom prst="rect">
            <a:avLst/>
          </a:prstGeom>
        </p:spPr>
      </p:pic>
      <p:sp>
        <p:nvSpPr>
          <p:cNvPr id="7" name="CaixaDeTexto 6">
            <a:extLst>
              <a:ext uri="{FF2B5EF4-FFF2-40B4-BE49-F238E27FC236}">
                <a16:creationId xmlns:a16="http://schemas.microsoft.com/office/drawing/2014/main" id="{27FB9020-5DCD-D471-CE11-62BD9D6CE14E}"/>
              </a:ext>
            </a:extLst>
          </p:cNvPr>
          <p:cNvSpPr txBox="1"/>
          <p:nvPr/>
        </p:nvSpPr>
        <p:spPr>
          <a:xfrm>
            <a:off x="553766" y="455582"/>
            <a:ext cx="10907486" cy="1846659"/>
          </a:xfrm>
          <a:prstGeom prst="rect">
            <a:avLst/>
          </a:prstGeom>
          <a:noFill/>
        </p:spPr>
        <p:txBody>
          <a:bodyPr wrap="square">
            <a:spAutoFit/>
          </a:bodyPr>
          <a:lstStyle/>
          <a:p>
            <a:pPr algn="ctr"/>
            <a:r>
              <a:rPr lang="pt-BR" sz="3200" b="1" dirty="0">
                <a:solidFill>
                  <a:schemeClr val="accent4">
                    <a:lumMod val="75000"/>
                  </a:schemeClr>
                </a:solidFill>
                <a:latin typeface="Arial" panose="020B0604020202020204" pitchFamily="34" charset="0"/>
                <a:cs typeface="Arial" panose="020B0604020202020204" pitchFamily="34" charset="0"/>
              </a:rPr>
              <a:t>“COMO CONSTITUIR O CRÉDITO TRIBUTÁRIO DO ISS E COMO RETER O IR NA FONTE”</a:t>
            </a:r>
          </a:p>
          <a:p>
            <a:pPr algn="ctr"/>
            <a:endParaRPr lang="pt-BR" b="1" dirty="0">
              <a:solidFill>
                <a:schemeClr val="accent4">
                  <a:lumMod val="75000"/>
                </a:schemeClr>
              </a:solidFill>
              <a:latin typeface="Arial" panose="020B0604020202020204" pitchFamily="34" charset="0"/>
              <a:cs typeface="Arial" panose="020B0604020202020204" pitchFamily="34" charset="0"/>
            </a:endParaRPr>
          </a:p>
          <a:p>
            <a:pPr algn="ctr"/>
            <a:r>
              <a:rPr lang="pt-BR" sz="3200" b="1" dirty="0">
                <a:solidFill>
                  <a:schemeClr val="accent4">
                    <a:lumMod val="75000"/>
                  </a:schemeClr>
                </a:solidFill>
                <a:latin typeface="Arial" panose="020B0604020202020204" pitchFamily="34" charset="0"/>
                <a:cs typeface="Arial" panose="020B0604020202020204" pitchFamily="34" charset="0"/>
              </a:rPr>
              <a:t>Palestra On-line: 24 de maio de 2024.</a:t>
            </a:r>
          </a:p>
        </p:txBody>
      </p:sp>
      <p:sp>
        <p:nvSpPr>
          <p:cNvPr id="15" name="CaixaDeTexto 14">
            <a:extLst>
              <a:ext uri="{FF2B5EF4-FFF2-40B4-BE49-F238E27FC236}">
                <a16:creationId xmlns:a16="http://schemas.microsoft.com/office/drawing/2014/main" id="{4150AFEE-08AD-F25F-75D6-D436228210AC}"/>
              </a:ext>
            </a:extLst>
          </p:cNvPr>
          <p:cNvSpPr txBox="1"/>
          <p:nvPr/>
        </p:nvSpPr>
        <p:spPr>
          <a:xfrm>
            <a:off x="3047223" y="5052675"/>
            <a:ext cx="6097554" cy="646331"/>
          </a:xfrm>
          <a:prstGeom prst="rect">
            <a:avLst/>
          </a:prstGeom>
          <a:noFill/>
        </p:spPr>
        <p:txBody>
          <a:bodyPr wrap="square">
            <a:spAutoFit/>
          </a:bodyPr>
          <a:lstStyle/>
          <a:p>
            <a:pPr algn="ctr" eaLnBrk="1" hangingPunct="1"/>
            <a:r>
              <a:rPr lang="pt-BR" altLang="pt-BR" sz="1800" b="1" dirty="0">
                <a:solidFill>
                  <a:srgbClr val="002060"/>
                </a:solidFill>
              </a:rPr>
              <a:t>Mauro Hidalgo</a:t>
            </a:r>
          </a:p>
          <a:p>
            <a:pPr algn="ctr" eaLnBrk="1" hangingPunct="1"/>
            <a:r>
              <a:rPr lang="pt-BR" altLang="pt-BR" sz="1800" b="1" dirty="0">
                <a:solidFill>
                  <a:srgbClr val="002060"/>
                </a:solidFill>
              </a:rPr>
              <a:t>maurohidalgo.tek@gmail.com Cel</a:t>
            </a:r>
            <a:r>
              <a:rPr lang="pt-BR" altLang="pt-BR" b="1" dirty="0">
                <a:solidFill>
                  <a:srgbClr val="002060"/>
                </a:solidFill>
              </a:rPr>
              <a:t>ular </a:t>
            </a:r>
            <a:r>
              <a:rPr lang="pt-BR" altLang="pt-BR" sz="1800" b="1" dirty="0">
                <a:solidFill>
                  <a:srgbClr val="002060"/>
                </a:solidFill>
              </a:rPr>
              <a:t>(51) 99545-6440</a:t>
            </a:r>
          </a:p>
        </p:txBody>
      </p:sp>
    </p:spTree>
    <p:extLst>
      <p:ext uri="{BB962C8B-B14F-4D97-AF65-F5344CB8AC3E}">
        <p14:creationId xmlns:p14="http://schemas.microsoft.com/office/powerpoint/2010/main" val="735114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3F57F95-5D65-E72C-F7DD-6B2C16CC2DF9}"/>
              </a:ext>
            </a:extLst>
          </p:cNvPr>
          <p:cNvPicPr>
            <a:picLocks noChangeAspect="1"/>
          </p:cNvPicPr>
          <p:nvPr/>
        </p:nvPicPr>
        <p:blipFill>
          <a:blip r:embed="rId2"/>
          <a:stretch>
            <a:fillRect/>
          </a:stretch>
        </p:blipFill>
        <p:spPr>
          <a:xfrm rot="5400000">
            <a:off x="3653642" y="-2252639"/>
            <a:ext cx="5205076" cy="10534263"/>
          </a:xfrm>
          <a:prstGeom prst="rect">
            <a:avLst/>
          </a:prstGeom>
        </p:spPr>
      </p:pic>
    </p:spTree>
    <p:extLst>
      <p:ext uri="{BB962C8B-B14F-4D97-AF65-F5344CB8AC3E}">
        <p14:creationId xmlns:p14="http://schemas.microsoft.com/office/powerpoint/2010/main" val="323878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732BAB4-05BA-3E08-4A00-B1C896E1B895}"/>
              </a:ext>
            </a:extLst>
          </p:cNvPr>
          <p:cNvPicPr>
            <a:picLocks noChangeAspect="1"/>
          </p:cNvPicPr>
          <p:nvPr/>
        </p:nvPicPr>
        <p:blipFill>
          <a:blip r:embed="rId2"/>
          <a:stretch>
            <a:fillRect/>
          </a:stretch>
        </p:blipFill>
        <p:spPr>
          <a:xfrm>
            <a:off x="1704619" y="206478"/>
            <a:ext cx="8782762" cy="5436253"/>
          </a:xfrm>
          <a:prstGeom prst="rect">
            <a:avLst/>
          </a:prstGeom>
        </p:spPr>
      </p:pic>
    </p:spTree>
    <p:extLst>
      <p:ext uri="{BB962C8B-B14F-4D97-AF65-F5344CB8AC3E}">
        <p14:creationId xmlns:p14="http://schemas.microsoft.com/office/powerpoint/2010/main" val="204519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4F54793-365B-B4F6-CFD2-C8E36DCE4208}"/>
              </a:ext>
            </a:extLst>
          </p:cNvPr>
          <p:cNvPicPr>
            <a:picLocks noChangeAspect="1"/>
          </p:cNvPicPr>
          <p:nvPr/>
        </p:nvPicPr>
        <p:blipFill>
          <a:blip r:embed="rId2">
            <a:biLevel thresh="75000"/>
            <a:alphaModFix/>
          </a:blip>
          <a:stretch>
            <a:fillRect/>
          </a:stretch>
        </p:blipFill>
        <p:spPr>
          <a:xfrm>
            <a:off x="1671483" y="573665"/>
            <a:ext cx="9242323" cy="5198807"/>
          </a:xfrm>
          <a:prstGeom prst="rect">
            <a:avLst/>
          </a:prstGeom>
          <a:solidFill>
            <a:srgbClr val="FFFFCC">
              <a:alpha val="0"/>
            </a:srgbClr>
          </a:solidFill>
        </p:spPr>
      </p:pic>
    </p:spTree>
    <p:extLst>
      <p:ext uri="{BB962C8B-B14F-4D97-AF65-F5344CB8AC3E}">
        <p14:creationId xmlns:p14="http://schemas.microsoft.com/office/powerpoint/2010/main" val="2357898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ECD9446-4555-44DF-BD06-345FE41166AC}"/>
              </a:ext>
            </a:extLst>
          </p:cNvPr>
          <p:cNvSpPr txBox="1"/>
          <p:nvPr/>
        </p:nvSpPr>
        <p:spPr>
          <a:xfrm>
            <a:off x="368710" y="185481"/>
            <a:ext cx="11454579" cy="5847755"/>
          </a:xfrm>
          <a:prstGeom prst="rect">
            <a:avLst/>
          </a:prstGeom>
          <a:noFill/>
        </p:spPr>
        <p:txBody>
          <a:bodyPr wrap="square">
            <a:spAutoFit/>
          </a:bodyPr>
          <a:lstStyle/>
          <a:p>
            <a:pPr algn="ctr">
              <a:defRPr/>
            </a:pPr>
            <a:r>
              <a:rPr lang="pt-BR" sz="1700" b="1" dirty="0">
                <a:solidFill>
                  <a:srgbClr val="002060"/>
                </a:solidFill>
              </a:rPr>
              <a:t>1 – EVOLUÇÃO LEGISLATIVA DO ISS</a:t>
            </a:r>
          </a:p>
          <a:p>
            <a:pPr algn="ctr">
              <a:defRPr/>
            </a:pPr>
            <a:endParaRPr lang="pt-BR" sz="1700" dirty="0">
              <a:solidFill>
                <a:srgbClr val="002060"/>
              </a:solidFill>
            </a:endParaRPr>
          </a:p>
          <a:p>
            <a:pPr algn="just">
              <a:defRPr/>
            </a:pPr>
            <a:r>
              <a:rPr lang="pt-BR" sz="1700" dirty="0">
                <a:solidFill>
                  <a:srgbClr val="002060"/>
                </a:solidFill>
              </a:rPr>
              <a:t>A partir da Emenda Constitucional nº. 18, de 1º. De dezembro de 1965, foram as seguintes legislações que versaram sobre o ISSQN:</a:t>
            </a:r>
          </a:p>
          <a:p>
            <a:pPr indent="360363" algn="just">
              <a:tabLst>
                <a:tab pos="720725" algn="l"/>
                <a:tab pos="1081088" algn="l"/>
              </a:tabLst>
              <a:defRPr/>
            </a:pPr>
            <a:r>
              <a:rPr lang="pt-BR" sz="1700" b="1" dirty="0">
                <a:solidFill>
                  <a:srgbClr val="002060"/>
                </a:solidFill>
              </a:rPr>
              <a:t>I 	– 	</a:t>
            </a:r>
            <a:r>
              <a:rPr lang="pt-BR" sz="1700" dirty="0">
                <a:solidFill>
                  <a:srgbClr val="002060"/>
                </a:solidFill>
              </a:rPr>
              <a:t>Lei nº. 5.172/66 – Código Tributário Nacional;</a:t>
            </a:r>
          </a:p>
          <a:p>
            <a:pPr indent="360363" algn="just">
              <a:tabLst>
                <a:tab pos="720725" algn="l"/>
                <a:tab pos="1081088" algn="l"/>
              </a:tabLst>
              <a:defRPr/>
            </a:pPr>
            <a:r>
              <a:rPr lang="pt-BR" sz="1700" b="1" dirty="0">
                <a:solidFill>
                  <a:srgbClr val="002060"/>
                </a:solidFill>
              </a:rPr>
              <a:t>II 	– 	</a:t>
            </a:r>
            <a:r>
              <a:rPr lang="pt-BR" sz="1700" dirty="0">
                <a:solidFill>
                  <a:srgbClr val="002060"/>
                </a:solidFill>
              </a:rPr>
              <a:t>Decreto-Lei nº. 28/66;</a:t>
            </a:r>
          </a:p>
          <a:p>
            <a:pPr indent="360363" algn="just">
              <a:tabLst>
                <a:tab pos="720725" algn="l"/>
                <a:tab pos="1081088" algn="l"/>
              </a:tabLst>
              <a:defRPr/>
            </a:pPr>
            <a:r>
              <a:rPr lang="pt-BR" sz="1700" b="1" dirty="0">
                <a:solidFill>
                  <a:srgbClr val="002060"/>
                </a:solidFill>
              </a:rPr>
              <a:t>III 	– 	</a:t>
            </a:r>
            <a:r>
              <a:rPr lang="pt-BR" sz="1700" dirty="0">
                <a:solidFill>
                  <a:srgbClr val="002060"/>
                </a:solidFill>
              </a:rPr>
              <a:t>Atos Complementares </a:t>
            </a:r>
            <a:r>
              <a:rPr lang="pt-BR" sz="1700" dirty="0" err="1">
                <a:solidFill>
                  <a:srgbClr val="002060"/>
                </a:solidFill>
              </a:rPr>
              <a:t>nº.</a:t>
            </a:r>
            <a:r>
              <a:rPr lang="pt-BR" sz="1700" dirty="0">
                <a:solidFill>
                  <a:srgbClr val="002060"/>
                </a:solidFill>
              </a:rPr>
              <a:t>s 27/66, 34/67, 35/67 e 36/67;</a:t>
            </a:r>
          </a:p>
          <a:p>
            <a:pPr indent="360363" algn="just">
              <a:tabLst>
                <a:tab pos="720725" algn="l"/>
                <a:tab pos="1081088" algn="l"/>
              </a:tabLst>
              <a:defRPr/>
            </a:pPr>
            <a:r>
              <a:rPr lang="pt-BR" sz="1700" b="1" dirty="0">
                <a:solidFill>
                  <a:srgbClr val="002060"/>
                </a:solidFill>
              </a:rPr>
              <a:t>IV	– 	</a:t>
            </a:r>
            <a:r>
              <a:rPr lang="pt-BR" sz="1700" dirty="0">
                <a:solidFill>
                  <a:srgbClr val="002060"/>
                </a:solidFill>
              </a:rPr>
              <a:t>Constituição Federal de 1967;</a:t>
            </a:r>
          </a:p>
          <a:p>
            <a:pPr indent="360363" algn="just">
              <a:tabLst>
                <a:tab pos="720725" algn="l"/>
                <a:tab pos="1081088" algn="l"/>
              </a:tabLst>
              <a:defRPr/>
            </a:pPr>
            <a:r>
              <a:rPr lang="pt-BR" sz="1700" b="1" dirty="0">
                <a:solidFill>
                  <a:srgbClr val="002060"/>
                </a:solidFill>
              </a:rPr>
              <a:t>V 	– 	</a:t>
            </a:r>
            <a:r>
              <a:rPr lang="pt-BR" sz="1700" dirty="0">
                <a:solidFill>
                  <a:srgbClr val="002060"/>
                </a:solidFill>
              </a:rPr>
              <a:t>Decreto-Lei nº. 406/68 - estabeleceu as normas gerais de direito financeiro, aplicáveis aos impostos sobre operações relativas à circulação de mercadorias e sobre serviços de qualquer natureza.;</a:t>
            </a:r>
          </a:p>
          <a:p>
            <a:pPr indent="360363" algn="just">
              <a:tabLst>
                <a:tab pos="720725" algn="l"/>
                <a:tab pos="1081088" algn="l"/>
              </a:tabLst>
              <a:defRPr/>
            </a:pPr>
            <a:r>
              <a:rPr lang="pt-BR" sz="1700" b="1" dirty="0">
                <a:solidFill>
                  <a:srgbClr val="002060"/>
                </a:solidFill>
              </a:rPr>
              <a:t>VI 	-	</a:t>
            </a:r>
            <a:r>
              <a:rPr lang="pt-BR" sz="1700" dirty="0">
                <a:solidFill>
                  <a:srgbClr val="002060"/>
                </a:solidFill>
              </a:rPr>
              <a:t>Decreto-Lei nº 834/69;</a:t>
            </a:r>
          </a:p>
          <a:p>
            <a:pPr indent="360363" algn="just">
              <a:tabLst>
                <a:tab pos="720725" algn="l"/>
                <a:tab pos="1081088" algn="l"/>
              </a:tabLst>
              <a:defRPr/>
            </a:pPr>
            <a:r>
              <a:rPr lang="pt-BR" sz="1700" b="1" dirty="0">
                <a:solidFill>
                  <a:srgbClr val="002060"/>
                </a:solidFill>
              </a:rPr>
              <a:t>VII 	– 	</a:t>
            </a:r>
            <a:r>
              <a:rPr lang="pt-BR" sz="1700" dirty="0">
                <a:solidFill>
                  <a:srgbClr val="002060"/>
                </a:solidFill>
              </a:rPr>
              <a:t>Emenda Constitucional nº. 1/69;</a:t>
            </a:r>
          </a:p>
          <a:p>
            <a:pPr indent="360363" algn="just">
              <a:tabLst>
                <a:tab pos="720725" algn="l"/>
                <a:tab pos="1081088" algn="l"/>
              </a:tabLst>
              <a:defRPr/>
            </a:pPr>
            <a:r>
              <a:rPr lang="pt-BR" sz="1700" b="1" dirty="0">
                <a:solidFill>
                  <a:srgbClr val="002060"/>
                </a:solidFill>
              </a:rPr>
              <a:t>VIII 	-	</a:t>
            </a:r>
            <a:r>
              <a:rPr lang="pt-BR" sz="1700" dirty="0">
                <a:solidFill>
                  <a:srgbClr val="002060"/>
                </a:solidFill>
              </a:rPr>
              <a:t>Lei Complementar nº 22/74;</a:t>
            </a:r>
          </a:p>
          <a:p>
            <a:pPr indent="360363" algn="just">
              <a:tabLst>
                <a:tab pos="720725" algn="l"/>
                <a:tab pos="1081088" algn="l"/>
              </a:tabLst>
              <a:defRPr/>
            </a:pPr>
            <a:r>
              <a:rPr lang="pt-BR" sz="1700" b="1" dirty="0">
                <a:solidFill>
                  <a:srgbClr val="002060"/>
                </a:solidFill>
              </a:rPr>
              <a:t>IX 	-	</a:t>
            </a:r>
            <a:r>
              <a:rPr lang="pt-BR" sz="1700" dirty="0">
                <a:solidFill>
                  <a:srgbClr val="002060"/>
                </a:solidFill>
              </a:rPr>
              <a:t>Lei nº 7.192/84;</a:t>
            </a:r>
          </a:p>
          <a:p>
            <a:pPr indent="360363" algn="just">
              <a:tabLst>
                <a:tab pos="720725" algn="l"/>
                <a:tab pos="1081088" algn="l"/>
              </a:tabLst>
              <a:defRPr/>
            </a:pPr>
            <a:r>
              <a:rPr lang="pt-BR" sz="1700" b="1" dirty="0">
                <a:solidFill>
                  <a:srgbClr val="002060"/>
                </a:solidFill>
              </a:rPr>
              <a:t>X 	– 	</a:t>
            </a:r>
            <a:r>
              <a:rPr lang="pt-BR" sz="1700" dirty="0">
                <a:solidFill>
                  <a:srgbClr val="002060"/>
                </a:solidFill>
              </a:rPr>
              <a:t>Lei Complementar nº. 56/87;</a:t>
            </a:r>
          </a:p>
          <a:p>
            <a:pPr indent="360363" algn="just">
              <a:tabLst>
                <a:tab pos="720725" algn="l"/>
                <a:tab pos="1081088" algn="l"/>
              </a:tabLst>
              <a:defRPr/>
            </a:pPr>
            <a:r>
              <a:rPr lang="pt-BR" sz="1700" b="1" dirty="0">
                <a:solidFill>
                  <a:srgbClr val="002060"/>
                </a:solidFill>
              </a:rPr>
              <a:t>XI	 – 	</a:t>
            </a:r>
            <a:r>
              <a:rPr lang="pt-BR" sz="1700" dirty="0">
                <a:solidFill>
                  <a:srgbClr val="002060"/>
                </a:solidFill>
              </a:rPr>
              <a:t>Constituição da República de 1988;</a:t>
            </a:r>
          </a:p>
          <a:p>
            <a:pPr indent="360363" algn="just">
              <a:tabLst>
                <a:tab pos="720725" algn="l"/>
                <a:tab pos="1081088" algn="l"/>
              </a:tabLst>
              <a:defRPr/>
            </a:pPr>
            <a:r>
              <a:rPr lang="pt-BR" sz="1700" b="1" dirty="0">
                <a:solidFill>
                  <a:srgbClr val="002060"/>
                </a:solidFill>
              </a:rPr>
              <a:t>XII 	– 	</a:t>
            </a:r>
            <a:r>
              <a:rPr lang="pt-BR" sz="1700" dirty="0">
                <a:solidFill>
                  <a:srgbClr val="002060"/>
                </a:solidFill>
              </a:rPr>
              <a:t>Lei Complementar nº. 100/99;</a:t>
            </a:r>
          </a:p>
          <a:p>
            <a:pPr indent="360363" algn="just">
              <a:tabLst>
                <a:tab pos="720725" algn="l"/>
                <a:tab pos="1081088" algn="l"/>
              </a:tabLst>
              <a:defRPr/>
            </a:pPr>
            <a:r>
              <a:rPr lang="pt-BR" sz="1700" b="1" dirty="0">
                <a:solidFill>
                  <a:srgbClr val="002060"/>
                </a:solidFill>
              </a:rPr>
              <a:t>XIII	 – 	</a:t>
            </a:r>
            <a:r>
              <a:rPr lang="pt-BR" sz="1700" dirty="0">
                <a:solidFill>
                  <a:srgbClr val="002060"/>
                </a:solidFill>
              </a:rPr>
              <a:t>Emenda Constitucional nº. 37/2002;</a:t>
            </a:r>
          </a:p>
          <a:p>
            <a:pPr indent="360363" algn="just">
              <a:tabLst>
                <a:tab pos="720725" algn="l"/>
                <a:tab pos="1081088" algn="l"/>
              </a:tabLst>
              <a:defRPr/>
            </a:pPr>
            <a:r>
              <a:rPr lang="pt-BR" sz="1700" b="1" dirty="0">
                <a:solidFill>
                  <a:schemeClr val="accent5"/>
                </a:solidFill>
              </a:rPr>
              <a:t>XIV	 - 	</a:t>
            </a:r>
            <a:r>
              <a:rPr lang="pt-BR" sz="1600" b="1" dirty="0">
                <a:solidFill>
                  <a:schemeClr val="accent5"/>
                </a:solidFill>
                <a:latin typeface="Arial" panose="020B0604020202020204" pitchFamily="34" charset="0"/>
                <a:cs typeface="Arial" panose="020B0604020202020204" pitchFamily="34" charset="0"/>
              </a:rPr>
              <a:t>Lei Complementar nº 116/03 - Dispõe sobre o Imposto Sobre Serviços de Qualquer Natureza, de competência dos Municípios e do Distrito Federal, e dá outras providências. ( Atualizada pela </a:t>
            </a:r>
            <a:r>
              <a:rPr lang="pt-BR" sz="1600" b="1" dirty="0">
                <a:solidFill>
                  <a:schemeClr val="accent5"/>
                </a:solidFill>
                <a:effectLst/>
                <a:latin typeface="Arial" panose="020B0604020202020204" pitchFamily="34" charset="0"/>
                <a:ea typeface="Calibri" panose="020F0502020204030204" pitchFamily="34" charset="0"/>
                <a:cs typeface="Arial" panose="020B0604020202020204" pitchFamily="34" charset="0"/>
              </a:rPr>
              <a:t>Lei Complementar nº 157, de 29 de dezembro de 2016, Lei Complementar nº 175, de 23 de setembro de 2020 e Lei Complementar nº 183, de 22 de setembro de 2021); </a:t>
            </a:r>
            <a:endParaRPr lang="pt-BR" sz="1700" b="1" dirty="0">
              <a:solidFill>
                <a:schemeClr val="accent5"/>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10;&#10;Descrição gerada automaticamente">
            <a:extLst>
              <a:ext uri="{FF2B5EF4-FFF2-40B4-BE49-F238E27FC236}">
                <a16:creationId xmlns:a16="http://schemas.microsoft.com/office/drawing/2014/main" id="{5A247FC8-F001-9FCC-4675-7781197FC293}"/>
              </a:ext>
            </a:extLst>
          </p:cNvPr>
          <p:cNvPicPr>
            <a:picLocks noChangeAspect="1"/>
          </p:cNvPicPr>
          <p:nvPr/>
        </p:nvPicPr>
        <p:blipFill rotWithShape="1">
          <a:blip r:embed="rId2">
            <a:extLst>
              <a:ext uri="{28A0092B-C50C-407E-A947-70E740481C1C}">
                <a14:useLocalDpi xmlns:a14="http://schemas.microsoft.com/office/drawing/2010/main" val="0"/>
              </a:ext>
            </a:extLst>
          </a:blip>
          <a:srcRect t="4489"/>
          <a:stretch/>
        </p:blipFill>
        <p:spPr>
          <a:xfrm>
            <a:off x="1910351" y="630668"/>
            <a:ext cx="8371297" cy="4914903"/>
          </a:xfrm>
          <a:prstGeom prst="rect">
            <a:avLst/>
          </a:prstGeom>
          <a:ln w="38100">
            <a:solidFill>
              <a:srgbClr val="C00000"/>
            </a:solidFill>
          </a:ln>
        </p:spPr>
      </p:pic>
    </p:spTree>
    <p:extLst>
      <p:ext uri="{BB962C8B-B14F-4D97-AF65-F5344CB8AC3E}">
        <p14:creationId xmlns:p14="http://schemas.microsoft.com/office/powerpoint/2010/main" val="228043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ixaDeTexto 1">
            <a:extLst>
              <a:ext uri="{FF2B5EF4-FFF2-40B4-BE49-F238E27FC236}">
                <a16:creationId xmlns:a16="http://schemas.microsoft.com/office/drawing/2014/main" id="{ADB5256D-9970-4353-A0D6-46E1A7E7B79E}"/>
              </a:ext>
            </a:extLst>
          </p:cNvPr>
          <p:cNvSpPr txBox="1">
            <a:spLocks noChangeArrowheads="1"/>
          </p:cNvSpPr>
          <p:nvPr/>
        </p:nvSpPr>
        <p:spPr bwMode="auto">
          <a:xfrm>
            <a:off x="485191" y="333137"/>
            <a:ext cx="112060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000" b="1" dirty="0">
                <a:solidFill>
                  <a:srgbClr val="002060"/>
                </a:solidFill>
                <a:latin typeface="Calibri" panose="020F0502020204030204" pitchFamily="34" charset="0"/>
              </a:rPr>
              <a:t>2– ANÁLISE DA LEI COMPLEMENTAR FEDERAL Nº 116/03</a:t>
            </a:r>
            <a:endParaRPr lang="pt-BR" altLang="pt-BR" sz="2000" dirty="0">
              <a:solidFill>
                <a:srgbClr val="002060"/>
              </a:solidFill>
              <a:latin typeface="Calibri" panose="020F0502020204030204" pitchFamily="34" charset="0"/>
            </a:endParaRPr>
          </a:p>
          <a:p>
            <a:pPr eaLnBrk="1" hangingPunct="1"/>
            <a:endParaRPr lang="pt-BR" altLang="pt-BR" sz="2000" dirty="0">
              <a:solidFill>
                <a:srgbClr val="002060"/>
              </a:solidFill>
              <a:latin typeface="Calibri" panose="020F0502020204030204" pitchFamily="34" charset="0"/>
            </a:endParaRPr>
          </a:p>
          <a:p>
            <a:pPr algn="just" eaLnBrk="1" hangingPunct="1"/>
            <a:r>
              <a:rPr lang="pt-BR" altLang="pt-BR" sz="2000" dirty="0">
                <a:solidFill>
                  <a:srgbClr val="002060"/>
                </a:solidFill>
                <a:latin typeface="Calibri" panose="020F0502020204030204" pitchFamily="34" charset="0"/>
              </a:rPr>
              <a:t>A Lei Complementar Federal nº 116/03, foi erigida com a finalidade de disciplinar inteiramente a tributação do ISS, substituindo os dispositivos legais anteriores. </a:t>
            </a:r>
          </a:p>
          <a:p>
            <a:pPr algn="just" eaLnBrk="1" hangingPunct="1"/>
            <a:endParaRPr lang="pt-BR" altLang="pt-BR" sz="2000" dirty="0">
              <a:solidFill>
                <a:srgbClr val="002060"/>
              </a:solidFill>
              <a:latin typeface="Calibri" panose="020F0502020204030204" pitchFamily="34" charset="0"/>
            </a:endParaRPr>
          </a:p>
          <a:p>
            <a:pPr algn="just" eaLnBrk="1" hangingPunct="1"/>
            <a:r>
              <a:rPr lang="pt-BR" altLang="pt-BR" sz="2000" dirty="0">
                <a:solidFill>
                  <a:srgbClr val="002060"/>
                </a:solidFill>
                <a:latin typeface="Calibri" panose="020F0502020204030204" pitchFamily="34" charset="0"/>
              </a:rPr>
              <a:t>Por óbvio que a referida lei não veio criar um novo imposto, mas sim reestruturar, disciplinar e positivar em seu bojo as interpretações judiciais, doutrinárias e administrativas dos fiscos municipais que já vinham sendo construídas ao longo dos anos.</a:t>
            </a:r>
          </a:p>
          <a:p>
            <a:pPr algn="just" eaLnBrk="1" hangingPunct="1"/>
            <a:endParaRPr lang="pt-BR" altLang="pt-BR" sz="2000" dirty="0">
              <a:solidFill>
                <a:srgbClr val="002060"/>
              </a:solidFill>
              <a:latin typeface="Calibri" panose="020F0502020204030204" pitchFamily="34" charset="0"/>
            </a:endParaRPr>
          </a:p>
          <a:p>
            <a:pPr algn="just" eaLnBrk="1" hangingPunct="1"/>
            <a:r>
              <a:rPr lang="pt-BR" altLang="pt-BR" sz="2000" dirty="0">
                <a:solidFill>
                  <a:srgbClr val="002060"/>
                </a:solidFill>
                <a:latin typeface="Calibri" panose="020F0502020204030204" pitchFamily="34" charset="0"/>
              </a:rPr>
              <a:t>Por </a:t>
            </a:r>
            <a:r>
              <a:rPr lang="pt-BR" altLang="pt-BR" sz="2000" dirty="0" err="1">
                <a:solidFill>
                  <a:srgbClr val="002060"/>
                </a:solidFill>
                <a:latin typeface="Calibri" panose="020F0502020204030204" pitchFamily="34" charset="0"/>
              </a:rPr>
              <a:t>conseqüência</a:t>
            </a:r>
            <a:r>
              <a:rPr lang="pt-BR" altLang="pt-BR" sz="2000" dirty="0">
                <a:solidFill>
                  <a:srgbClr val="002060"/>
                </a:solidFill>
                <a:latin typeface="Calibri" panose="020F0502020204030204" pitchFamily="34" charset="0"/>
              </a:rPr>
              <a:t>, todas as normas jurídicas promulgadas desde a Reforma Tributária de 1965 formam em grande parte recepcionadas pela nova lei.</a:t>
            </a:r>
          </a:p>
          <a:p>
            <a:pPr eaLnBrk="1" hangingPunct="1"/>
            <a:r>
              <a:rPr lang="pt-BR" altLang="pt-BR" sz="2000" dirty="0">
                <a:solidFill>
                  <a:srgbClr val="002060"/>
                </a:solidFill>
                <a:latin typeface="Calibri" panose="020F0502020204030204" pitchFamily="34" charset="0"/>
              </a:rPr>
              <a:t> </a:t>
            </a:r>
          </a:p>
          <a:p>
            <a:pPr algn="ctr" eaLnBrk="1" hangingPunct="1"/>
            <a:r>
              <a:rPr lang="pt-BR" altLang="pt-BR" sz="2000" b="1" dirty="0">
                <a:solidFill>
                  <a:srgbClr val="002060"/>
                </a:solidFill>
                <a:latin typeface="Calibri" panose="020F0502020204030204" pitchFamily="34" charset="0"/>
              </a:rPr>
              <a:t>2.1 – FATO GERADOR DO ISS</a:t>
            </a:r>
            <a:endParaRPr lang="pt-BR" altLang="pt-BR" sz="2000" dirty="0">
              <a:solidFill>
                <a:srgbClr val="002060"/>
              </a:solidFill>
              <a:latin typeface="Calibri" panose="020F0502020204030204" pitchFamily="34" charset="0"/>
            </a:endParaRPr>
          </a:p>
          <a:p>
            <a:pPr eaLnBrk="1" hangingPunct="1"/>
            <a:r>
              <a:rPr lang="pt-BR" altLang="pt-BR" sz="2000" dirty="0">
                <a:solidFill>
                  <a:srgbClr val="002060"/>
                </a:solidFill>
                <a:latin typeface="Calibri" panose="020F0502020204030204" pitchFamily="34" charset="0"/>
              </a:rPr>
              <a:t> </a:t>
            </a:r>
          </a:p>
          <a:p>
            <a:pPr algn="just" eaLnBrk="1" hangingPunct="1"/>
            <a:r>
              <a:rPr lang="pt-BR" altLang="pt-BR" sz="2000" b="1" i="1" dirty="0">
                <a:solidFill>
                  <a:srgbClr val="002060"/>
                </a:solidFill>
                <a:latin typeface="Calibri" panose="020F0502020204030204" pitchFamily="34" charset="0"/>
              </a:rPr>
              <a:t>Art. 1</a:t>
            </a:r>
            <a:r>
              <a:rPr lang="pt-BR" altLang="pt-BR" sz="2000" b="1" i="1" u="sng" baseline="30000" dirty="0">
                <a:solidFill>
                  <a:srgbClr val="002060"/>
                </a:solidFill>
                <a:latin typeface="Calibri" panose="020F0502020204030204" pitchFamily="34" charset="0"/>
              </a:rPr>
              <a:t>o</a:t>
            </a:r>
            <a:r>
              <a:rPr lang="pt-BR" altLang="pt-BR" sz="2000" b="1" i="1" dirty="0">
                <a:solidFill>
                  <a:srgbClr val="002060"/>
                </a:solidFill>
                <a:latin typeface="Calibri" panose="020F0502020204030204" pitchFamily="34" charset="0"/>
              </a:rPr>
              <a:t> - </a:t>
            </a:r>
            <a:r>
              <a:rPr lang="pt-BR" altLang="pt-BR" sz="2000" i="1" dirty="0">
                <a:solidFill>
                  <a:srgbClr val="002060"/>
                </a:solidFill>
                <a:latin typeface="Calibri" panose="020F0502020204030204" pitchFamily="34" charset="0"/>
              </a:rPr>
              <a:t>O Imposto Sobre Serviços de Qualquer Natureza, de competência dos Municípios e do Distrito Federal, tem como fato gerador a prestação de serviços constantes da lista anexa, </a:t>
            </a:r>
            <a:r>
              <a:rPr lang="pt-BR" altLang="pt-BR" sz="2000" b="1" i="1" dirty="0">
                <a:solidFill>
                  <a:srgbClr val="002060"/>
                </a:solidFill>
                <a:latin typeface="Calibri" panose="020F0502020204030204" pitchFamily="34" charset="0"/>
              </a:rPr>
              <a:t>ainda que esses não se constituam como atividade preponderante do prestador.</a:t>
            </a:r>
          </a:p>
          <a:p>
            <a:pPr algn="just" eaLnBrk="1" hangingPunct="1"/>
            <a:endParaRPr lang="pt-BR" altLang="pt-BR" sz="2000" b="1" i="1" dirty="0">
              <a:solidFill>
                <a:srgbClr val="002060"/>
              </a:solidFill>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ixaDeTexto 1">
            <a:extLst>
              <a:ext uri="{FF2B5EF4-FFF2-40B4-BE49-F238E27FC236}">
                <a16:creationId xmlns:a16="http://schemas.microsoft.com/office/drawing/2014/main" id="{6044656C-0057-411F-905C-E749608839C7}"/>
              </a:ext>
            </a:extLst>
          </p:cNvPr>
          <p:cNvSpPr txBox="1">
            <a:spLocks noChangeArrowheads="1"/>
          </p:cNvSpPr>
          <p:nvPr/>
        </p:nvSpPr>
        <p:spPr bwMode="auto">
          <a:xfrm>
            <a:off x="625151" y="476250"/>
            <a:ext cx="108888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2.4 – LOCAL DA PRESTAÇÃO DO SERVIÇO</a:t>
            </a:r>
            <a:endParaRPr lang="pt-BR" altLang="pt-BR" dirty="0">
              <a:solidFill>
                <a:schemeClr val="tx2"/>
              </a:solidFill>
              <a:latin typeface="Calibri" panose="020F0502020204030204" pitchFamily="34" charset="0"/>
            </a:endParaRPr>
          </a:p>
          <a:p>
            <a:pPr eaLnBrk="1" hangingPunct="1"/>
            <a:endParaRPr lang="pt-BR" altLang="pt-BR" b="1" i="1" dirty="0">
              <a:solidFill>
                <a:schemeClr val="tx2"/>
              </a:solidFill>
              <a:latin typeface="Calibri" panose="020F0502020204030204" pitchFamily="34" charset="0"/>
            </a:endParaRPr>
          </a:p>
          <a:p>
            <a:pPr algn="just" eaLnBrk="1" hangingPunct="1"/>
            <a:r>
              <a:rPr lang="pt-BR" altLang="pt-BR" b="1" i="1" dirty="0">
                <a:solidFill>
                  <a:schemeClr val="tx2"/>
                </a:solidFill>
                <a:latin typeface="Calibri" panose="020F0502020204030204" pitchFamily="34" charset="0"/>
              </a:rPr>
              <a:t>Art. 3</a:t>
            </a:r>
            <a:r>
              <a:rPr lang="pt-BR" altLang="pt-BR" b="1" i="1" u="sng" baseline="30000" dirty="0">
                <a:solidFill>
                  <a:schemeClr val="tx2"/>
                </a:solidFill>
                <a:latin typeface="Calibri" panose="020F0502020204030204" pitchFamily="34" charset="0"/>
              </a:rPr>
              <a:t>o</a:t>
            </a:r>
            <a:r>
              <a:rPr lang="pt-BR" altLang="pt-BR" b="1" i="1" dirty="0">
                <a:solidFill>
                  <a:schemeClr val="tx2"/>
                </a:solidFill>
                <a:latin typeface="Calibri" panose="020F0502020204030204" pitchFamily="34" charset="0"/>
              </a:rPr>
              <a:t> - O serviço </a:t>
            </a:r>
            <a:r>
              <a:rPr lang="pt-BR" altLang="pt-BR" b="1" i="1" u="sng" dirty="0">
                <a:solidFill>
                  <a:schemeClr val="tx2"/>
                </a:solidFill>
                <a:latin typeface="Calibri" panose="020F0502020204030204" pitchFamily="34" charset="0"/>
              </a:rPr>
              <a:t>considera-se prestado </a:t>
            </a:r>
            <a:r>
              <a:rPr lang="pt-BR" altLang="pt-BR" b="1" i="1" dirty="0">
                <a:solidFill>
                  <a:schemeClr val="tx2"/>
                </a:solidFill>
                <a:latin typeface="Calibri" panose="020F0502020204030204" pitchFamily="34" charset="0"/>
              </a:rPr>
              <a:t>e o imposto devido </a:t>
            </a:r>
            <a:r>
              <a:rPr lang="pt-BR" altLang="pt-BR" b="1" i="1" u="sng" dirty="0">
                <a:solidFill>
                  <a:schemeClr val="tx2"/>
                </a:solidFill>
                <a:latin typeface="Calibri" panose="020F0502020204030204" pitchFamily="34" charset="0"/>
              </a:rPr>
              <a:t>no local do estabelecimento prestador</a:t>
            </a:r>
            <a:r>
              <a:rPr lang="pt-BR" altLang="pt-BR" b="1" i="1" dirty="0">
                <a:solidFill>
                  <a:schemeClr val="tx2"/>
                </a:solidFill>
                <a:latin typeface="Calibri" panose="020F0502020204030204" pitchFamily="34" charset="0"/>
              </a:rPr>
              <a:t> ou, na falta do estabelecimento, no local do domicílio do prestador, exceto nas hipóteses previstas nos incisos I a XXII, quando o imposto será devido no local:</a:t>
            </a:r>
            <a:endParaRPr lang="pt-BR" altLang="pt-BR" b="1" dirty="0">
              <a:solidFill>
                <a:schemeClr val="tx2"/>
              </a:solidFill>
              <a:latin typeface="Calibri" panose="020F0502020204030204" pitchFamily="34" charset="0"/>
            </a:endParaRPr>
          </a:p>
          <a:p>
            <a:pPr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A nova lei complementar definiu onde o serviço considera-se prestado e repartiu a tributação de diversos tipos de serviços entre os municípios, pois com o aumento das exceções à regra geral, vários serviços devem ser tributados no município onde o serviço é prestado. </a:t>
            </a:r>
          </a:p>
          <a:p>
            <a:pPr algn="just" eaLnBrk="1" hangingPunct="1"/>
            <a:endParaRPr lang="pt-BR" altLang="pt-BR" dirty="0">
              <a:solidFill>
                <a:schemeClr val="tx2"/>
              </a:solidFill>
              <a:latin typeface="Calibri" panose="020F0502020204030204" pitchFamily="34" charset="0"/>
            </a:endParaRPr>
          </a:p>
          <a:p>
            <a:pPr algn="just" eaLnBrk="1" hangingPunct="1"/>
            <a:r>
              <a:rPr lang="pt-BR" altLang="pt-BR" b="1" i="1" dirty="0">
                <a:solidFill>
                  <a:schemeClr val="tx2"/>
                </a:solidFill>
                <a:latin typeface="Calibri" panose="020F0502020204030204" pitchFamily="34" charset="0"/>
              </a:rPr>
              <a:t>Art. 3</a:t>
            </a:r>
            <a:r>
              <a:rPr lang="pt-BR" altLang="pt-BR" b="1" i="1" u="sng" baseline="30000" dirty="0">
                <a:solidFill>
                  <a:schemeClr val="tx2"/>
                </a:solidFill>
                <a:latin typeface="Calibri" panose="020F0502020204030204" pitchFamily="34" charset="0"/>
              </a:rPr>
              <a:t>o</a:t>
            </a:r>
            <a:r>
              <a:rPr lang="pt-BR" altLang="pt-BR" b="1" i="1" dirty="0">
                <a:solidFill>
                  <a:schemeClr val="tx2"/>
                </a:solidFill>
                <a:latin typeface="Calibri" panose="020F0502020204030204" pitchFamily="34" charset="0"/>
              </a:rPr>
              <a:t> - ...</a:t>
            </a:r>
            <a:endParaRPr lang="pt-BR" altLang="pt-BR" b="1" dirty="0">
              <a:solidFill>
                <a:schemeClr val="tx2"/>
              </a:solidFill>
              <a:latin typeface="Calibri" panose="020F0502020204030204" pitchFamily="34" charset="0"/>
            </a:endParaRPr>
          </a:p>
          <a:p>
            <a:pPr algn="just" eaLnBrk="1" hangingPunct="1"/>
            <a:r>
              <a:rPr lang="pt-BR" altLang="pt-BR" b="1" i="1" dirty="0">
                <a:solidFill>
                  <a:schemeClr val="tx2"/>
                </a:solidFill>
                <a:latin typeface="Calibri" panose="020F0502020204030204" pitchFamily="34" charset="0"/>
              </a:rPr>
              <a:t>I – do estabelecimento do tomador ou intermediário do serviço ou, na falta de estabelecimento, onde ele estiver domiciliado, na hipótese do § 1</a:t>
            </a:r>
            <a:r>
              <a:rPr lang="pt-BR" altLang="pt-BR" b="1" i="1" u="sng" baseline="30000" dirty="0">
                <a:solidFill>
                  <a:schemeClr val="tx2"/>
                </a:solidFill>
                <a:latin typeface="Calibri" panose="020F0502020204030204" pitchFamily="34" charset="0"/>
              </a:rPr>
              <a:t>o</a:t>
            </a:r>
            <a:r>
              <a:rPr lang="pt-BR" altLang="pt-BR" b="1" i="1" dirty="0">
                <a:solidFill>
                  <a:schemeClr val="tx2"/>
                </a:solidFill>
                <a:latin typeface="Calibri" panose="020F0502020204030204" pitchFamily="34" charset="0"/>
              </a:rPr>
              <a:t> do art. 1</a:t>
            </a:r>
            <a:r>
              <a:rPr lang="pt-BR" altLang="pt-BR" b="1" i="1" u="sng" baseline="30000" dirty="0">
                <a:solidFill>
                  <a:schemeClr val="tx2"/>
                </a:solidFill>
                <a:latin typeface="Calibri" panose="020F0502020204030204" pitchFamily="34" charset="0"/>
              </a:rPr>
              <a:t>o</a:t>
            </a:r>
            <a:r>
              <a:rPr lang="pt-BR" altLang="pt-BR" b="1" i="1" dirty="0">
                <a:solidFill>
                  <a:schemeClr val="tx2"/>
                </a:solidFill>
                <a:latin typeface="Calibri" panose="020F0502020204030204" pitchFamily="34" charset="0"/>
              </a:rPr>
              <a:t> desta Lei Complementar;</a:t>
            </a:r>
          </a:p>
          <a:p>
            <a:pPr algn="just" eaLnBrk="1" hangingPunct="1"/>
            <a:endParaRPr lang="pt-BR" altLang="pt-BR" b="1" i="1"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Este inciso definiu o local da ocorrência do fato gerador quando o serviço for proveniente do exterior.  O local da prestação, para fins de tributação, será o do estabelecimento ou domicílio do tomador ou intermediário do serviço.</a:t>
            </a:r>
          </a:p>
          <a:p>
            <a:pPr algn="just" eaLnBrk="1" hangingPunct="1"/>
            <a:endParaRPr lang="pt-BR" altLang="pt-BR" b="1" dirty="0">
              <a:solidFill>
                <a:schemeClr val="tx2"/>
              </a:solidFill>
              <a:latin typeface="Calibri" panose="020F0502020204030204" pitchFamily="34" charset="0"/>
            </a:endParaRPr>
          </a:p>
          <a:p>
            <a:pPr algn="just" eaLnBrk="1" hangingPunct="1"/>
            <a:endParaRPr lang="pt-BR" altLang="pt-BR" dirty="0">
              <a:solidFill>
                <a:schemeClr val="tx2"/>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2164E63E-AE92-4B55-A601-02B63AACC42F}"/>
              </a:ext>
            </a:extLst>
          </p:cNvPr>
          <p:cNvSpPr txBox="1"/>
          <p:nvPr/>
        </p:nvSpPr>
        <p:spPr>
          <a:xfrm>
            <a:off x="290051" y="677504"/>
            <a:ext cx="11611897" cy="4678204"/>
          </a:xfrm>
          <a:prstGeom prst="rect">
            <a:avLst/>
          </a:prstGeom>
          <a:solidFill>
            <a:schemeClr val="accent3">
              <a:lumMod val="20000"/>
              <a:lumOff val="80000"/>
            </a:schemeClr>
          </a:solidFill>
        </p:spPr>
        <p:txBody>
          <a:bodyPr wrap="square">
            <a:spAutoFit/>
          </a:bodyPr>
          <a:lstStyle/>
          <a:p>
            <a:pPr algn="ctr">
              <a:defRPr/>
            </a:pPr>
            <a:r>
              <a:rPr lang="pt-BR" sz="1600" b="1" dirty="0">
                <a:solidFill>
                  <a:schemeClr val="tx2"/>
                </a:solidFill>
              </a:rPr>
              <a:t>2.4 – LOCAL DA PRESTAÇÃO DO SERVIÇO</a:t>
            </a:r>
            <a:endParaRPr lang="pt-BR" sz="1600" dirty="0">
              <a:solidFill>
                <a:schemeClr val="tx2"/>
              </a:solidFill>
            </a:endParaRPr>
          </a:p>
          <a:p>
            <a:pPr>
              <a:defRPr/>
            </a:pPr>
            <a:endParaRPr lang="pt-BR" sz="800" b="1" i="1" dirty="0">
              <a:solidFill>
                <a:schemeClr val="tx2"/>
              </a:solidFill>
            </a:endParaRPr>
          </a:p>
          <a:p>
            <a:pPr algn="just">
              <a:defRPr/>
            </a:pPr>
            <a:r>
              <a:rPr lang="pt-BR" sz="1600" b="1" dirty="0">
                <a:solidFill>
                  <a:schemeClr val="tx2"/>
                </a:solidFill>
              </a:rPr>
              <a:t>Agravo no Agravo de Instrumento nº 903.224 – MG – 2007/00112823-7</a:t>
            </a:r>
            <a:endParaRPr lang="pt-BR" sz="1600" dirty="0">
              <a:solidFill>
                <a:schemeClr val="tx2"/>
              </a:solidFill>
            </a:endParaRPr>
          </a:p>
          <a:p>
            <a:pPr algn="just">
              <a:defRPr/>
            </a:pPr>
            <a:r>
              <a:rPr lang="pt-BR" sz="1600" b="1" dirty="0">
                <a:solidFill>
                  <a:schemeClr val="tx2"/>
                </a:solidFill>
              </a:rPr>
              <a:t>RELATORA: </a:t>
            </a:r>
            <a:r>
              <a:rPr lang="pt-BR" sz="1600" dirty="0">
                <a:solidFill>
                  <a:schemeClr val="tx2"/>
                </a:solidFill>
              </a:rPr>
              <a:t>MINISTRA ELIANA CALMON</a:t>
            </a:r>
          </a:p>
          <a:p>
            <a:pPr algn="just">
              <a:defRPr/>
            </a:pPr>
            <a:r>
              <a:rPr lang="pt-BR" sz="1600" b="1" dirty="0">
                <a:solidFill>
                  <a:schemeClr val="tx2"/>
                </a:solidFill>
              </a:rPr>
              <a:t>EMENTA:</a:t>
            </a:r>
            <a:r>
              <a:rPr lang="pt-BR" sz="1600" dirty="0">
                <a:solidFill>
                  <a:schemeClr val="tx2"/>
                </a:solidFill>
              </a:rPr>
              <a:t>PROCESSUAL CIVIL E TRIBUTÁRIO – AGRAVO REGIMENTAL – ISS – COMPETÊNCIA TRIBUTÁRIA – LC 116⁄2003.</a:t>
            </a:r>
          </a:p>
          <a:p>
            <a:pPr algn="just">
              <a:defRPr/>
            </a:pPr>
            <a:r>
              <a:rPr lang="pt-BR" sz="1600" b="1" dirty="0">
                <a:solidFill>
                  <a:schemeClr val="tx2"/>
                </a:solidFill>
              </a:rPr>
              <a:t>1. </a:t>
            </a:r>
            <a:r>
              <a:rPr lang="pt-BR" sz="1600" dirty="0">
                <a:solidFill>
                  <a:schemeClr val="tx2"/>
                </a:solidFill>
              </a:rPr>
              <a:t>Decisão agravada que, equivocadamente, decidiu à questão tão-somente à luz do art. 12 do </a:t>
            </a:r>
            <a:r>
              <a:rPr lang="pt-BR" sz="1600" dirty="0" err="1">
                <a:solidFill>
                  <a:schemeClr val="tx2"/>
                </a:solidFill>
              </a:rPr>
              <a:t>Decreto-lei</a:t>
            </a:r>
            <a:r>
              <a:rPr lang="pt-BR" sz="1600" dirty="0">
                <a:solidFill>
                  <a:schemeClr val="tx2"/>
                </a:solidFill>
              </a:rPr>
              <a:t> nº 406⁄68, merecendo análise a questão a partir da LC nº 116⁄2003.</a:t>
            </a:r>
          </a:p>
          <a:p>
            <a:pPr algn="just">
              <a:defRPr/>
            </a:pPr>
            <a:r>
              <a:rPr lang="pt-BR" sz="1600" b="1" dirty="0">
                <a:solidFill>
                  <a:schemeClr val="tx2"/>
                </a:solidFill>
              </a:rPr>
              <a:t>2. </a:t>
            </a:r>
            <a:r>
              <a:rPr lang="pt-BR" sz="1600" b="1" u="sng" dirty="0">
                <a:solidFill>
                  <a:schemeClr val="tx2"/>
                </a:solidFill>
              </a:rPr>
              <a:t>Interpretando o art. 12, "a", do </a:t>
            </a:r>
            <a:r>
              <a:rPr lang="pt-BR" sz="1600" b="1" u="sng" dirty="0" err="1">
                <a:solidFill>
                  <a:schemeClr val="tx2"/>
                </a:solidFill>
              </a:rPr>
              <a:t>Decreto-lei</a:t>
            </a:r>
            <a:r>
              <a:rPr lang="pt-BR" sz="1600" b="1" u="sng" dirty="0">
                <a:solidFill>
                  <a:schemeClr val="tx2"/>
                </a:solidFill>
              </a:rPr>
              <a:t> nº 406⁄68, a jurisprudência desta Corte firmou entendimento de que a competência tributária para cobrança do ISS é do Município onde o serviço foi prestado.</a:t>
            </a:r>
            <a:endParaRPr lang="pt-BR" sz="1600" dirty="0">
              <a:solidFill>
                <a:schemeClr val="tx2"/>
              </a:solidFill>
            </a:endParaRPr>
          </a:p>
          <a:p>
            <a:pPr algn="just">
              <a:defRPr/>
            </a:pPr>
            <a:r>
              <a:rPr lang="pt-BR" sz="1600" b="1" dirty="0">
                <a:solidFill>
                  <a:schemeClr val="tx2"/>
                </a:solidFill>
              </a:rPr>
              <a:t>3. </a:t>
            </a:r>
            <a:r>
              <a:rPr lang="pt-BR" sz="1600" b="1" u="sng" dirty="0">
                <a:solidFill>
                  <a:schemeClr val="tx2"/>
                </a:solidFill>
              </a:rPr>
              <a:t>Com o advento da Lei </a:t>
            </a:r>
            <a:r>
              <a:rPr lang="pt-BR" sz="1600" b="1" u="sng" dirty="0" err="1">
                <a:solidFill>
                  <a:schemeClr val="tx2"/>
                </a:solidFill>
              </a:rPr>
              <a:t>Complementr</a:t>
            </a:r>
            <a:r>
              <a:rPr lang="pt-BR" sz="1600" b="1" u="sng" dirty="0">
                <a:solidFill>
                  <a:schemeClr val="tx2"/>
                </a:solidFill>
              </a:rPr>
              <a:t> nº 116⁄2003, tem-se as seguintes regras:</a:t>
            </a:r>
            <a:endParaRPr lang="pt-BR" sz="1600" dirty="0">
              <a:solidFill>
                <a:schemeClr val="tx2"/>
              </a:solidFill>
            </a:endParaRPr>
          </a:p>
          <a:p>
            <a:pPr algn="just">
              <a:defRPr/>
            </a:pPr>
            <a:r>
              <a:rPr lang="pt-BR" sz="1600" b="1" dirty="0">
                <a:solidFill>
                  <a:schemeClr val="tx2"/>
                </a:solidFill>
              </a:rPr>
              <a:t>a) </a:t>
            </a:r>
            <a:r>
              <a:rPr lang="pt-BR" sz="1600" dirty="0">
                <a:solidFill>
                  <a:schemeClr val="tx2"/>
                </a:solidFill>
              </a:rPr>
              <a:t>o ISS é devido no</a:t>
            </a:r>
            <a:r>
              <a:rPr lang="pt-BR" sz="1600" b="1" dirty="0">
                <a:solidFill>
                  <a:schemeClr val="tx2"/>
                </a:solidFill>
              </a:rPr>
              <a:t> local do estabelecimento prestador </a:t>
            </a:r>
            <a:r>
              <a:rPr lang="pt-BR" sz="1600" dirty="0">
                <a:solidFill>
                  <a:schemeClr val="tx2"/>
                </a:solidFill>
              </a:rPr>
              <a:t>(nele se compreendendo o local onde o contribuinte desenvolva a atividade de prestar serviços, de modo permanente ou temporário, e que configure unidade econômica ou profissional, sendo irrelevantes para caracterizá-lo as denominações de sede, filial, agência, posto de atendimento, sucursal, escritório de representação ou contato ou quaisquer outras que venham a ser utilizadas); </a:t>
            </a:r>
          </a:p>
          <a:p>
            <a:pPr algn="just">
              <a:defRPr/>
            </a:pPr>
            <a:r>
              <a:rPr lang="pt-BR" sz="1600" b="1" dirty="0">
                <a:solidFill>
                  <a:schemeClr val="tx2"/>
                </a:solidFill>
              </a:rPr>
              <a:t>b) na falta de estabelecimento</a:t>
            </a:r>
            <a:r>
              <a:rPr lang="pt-BR" sz="1600" dirty="0">
                <a:solidFill>
                  <a:schemeClr val="tx2"/>
                </a:solidFill>
              </a:rPr>
              <a:t>, no </a:t>
            </a:r>
            <a:r>
              <a:rPr lang="pt-BR" sz="1600" b="1" u="sng" dirty="0">
                <a:solidFill>
                  <a:schemeClr val="tx2"/>
                </a:solidFill>
              </a:rPr>
              <a:t>local</a:t>
            </a:r>
            <a:r>
              <a:rPr lang="pt-BR" sz="1600" b="1" dirty="0">
                <a:solidFill>
                  <a:schemeClr val="tx2"/>
                </a:solidFill>
              </a:rPr>
              <a:t> </a:t>
            </a:r>
            <a:r>
              <a:rPr lang="pt-BR" sz="1600" b="1" u="sng" dirty="0">
                <a:solidFill>
                  <a:schemeClr val="tx2"/>
                </a:solidFill>
              </a:rPr>
              <a:t>do</a:t>
            </a:r>
            <a:r>
              <a:rPr lang="pt-BR" sz="1600" b="1" dirty="0">
                <a:solidFill>
                  <a:schemeClr val="tx2"/>
                </a:solidFill>
              </a:rPr>
              <a:t> </a:t>
            </a:r>
            <a:r>
              <a:rPr lang="pt-BR" sz="1600" b="1" u="sng" dirty="0">
                <a:solidFill>
                  <a:schemeClr val="tx2"/>
                </a:solidFill>
              </a:rPr>
              <a:t>domicílio</a:t>
            </a:r>
            <a:r>
              <a:rPr lang="pt-BR" sz="1600" b="1" dirty="0">
                <a:solidFill>
                  <a:schemeClr val="tx2"/>
                </a:solidFill>
              </a:rPr>
              <a:t> </a:t>
            </a:r>
            <a:r>
              <a:rPr lang="pt-BR" sz="1600" b="1" u="sng" dirty="0">
                <a:solidFill>
                  <a:schemeClr val="tx2"/>
                </a:solidFill>
              </a:rPr>
              <a:t>do</a:t>
            </a:r>
            <a:r>
              <a:rPr lang="pt-BR" sz="1600" b="1" dirty="0">
                <a:solidFill>
                  <a:schemeClr val="tx2"/>
                </a:solidFill>
              </a:rPr>
              <a:t> </a:t>
            </a:r>
            <a:r>
              <a:rPr lang="pt-BR" sz="1600" b="1" u="sng" dirty="0">
                <a:solidFill>
                  <a:schemeClr val="tx2"/>
                </a:solidFill>
              </a:rPr>
              <a:t>prestador</a:t>
            </a:r>
            <a:r>
              <a:rPr lang="pt-BR" sz="1600" dirty="0">
                <a:solidFill>
                  <a:schemeClr val="tx2"/>
                </a:solidFill>
              </a:rPr>
              <a:t>, exceto nas hipóteses previstas nos incisos I a XXII do art. 3º da LC nº 116⁄2003.</a:t>
            </a:r>
          </a:p>
          <a:p>
            <a:pPr algn="just">
              <a:defRPr/>
            </a:pPr>
            <a:r>
              <a:rPr lang="pt-BR" sz="1600" b="1" dirty="0">
                <a:solidFill>
                  <a:schemeClr val="tx2"/>
                </a:solidFill>
              </a:rPr>
              <a:t>4. </a:t>
            </a:r>
            <a:r>
              <a:rPr lang="pt-BR" sz="1600" dirty="0">
                <a:solidFill>
                  <a:schemeClr val="tx2"/>
                </a:solidFill>
              </a:rPr>
              <a:t>Hipótese dos autos em que não restou abstraído qual o serviço prestado ou se o contribuinte possui ou não estabelecimento no local da realização do serviço, de forma que a constatação de ofensa à lei federal esbarra no óbice da Súmula 7⁄STJ.</a:t>
            </a:r>
          </a:p>
          <a:p>
            <a:pPr algn="just">
              <a:defRPr/>
            </a:pPr>
            <a:r>
              <a:rPr lang="pt-BR" sz="1600" b="1" dirty="0">
                <a:solidFill>
                  <a:schemeClr val="tx2"/>
                </a:solidFill>
              </a:rPr>
              <a:t>5. </a:t>
            </a:r>
            <a:r>
              <a:rPr lang="pt-BR" sz="1600" dirty="0">
                <a:solidFill>
                  <a:schemeClr val="tx2"/>
                </a:solidFill>
              </a:rPr>
              <a:t>Agravo regimental não provido.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3A1BFB5-0495-E5D4-87D8-F783715C7801}"/>
              </a:ext>
            </a:extLst>
          </p:cNvPr>
          <p:cNvSpPr txBox="1"/>
          <p:nvPr/>
        </p:nvSpPr>
        <p:spPr>
          <a:xfrm>
            <a:off x="422988" y="2403223"/>
            <a:ext cx="11346024" cy="1808957"/>
          </a:xfrm>
          <a:prstGeom prst="rect">
            <a:avLst/>
          </a:prstGeom>
          <a:noFill/>
        </p:spPr>
        <p:txBody>
          <a:bodyPr wrap="square">
            <a:spAutoFit/>
          </a:bodyPr>
          <a:lstStyle/>
          <a:p>
            <a:pPr algn="ctr"/>
            <a:r>
              <a:rPr lang="pt-BR"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QUADRO RESUMO SOBRE ONDE DEVE SER RECOLHIDO O ISS: </a:t>
            </a:r>
            <a:endParaRPr lang="pt-BR"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indent="540385" algn="ctr"/>
            <a:r>
              <a:rPr lang="pt-BR" sz="2000" b="1" dirty="0">
                <a:solidFill>
                  <a:srgbClr val="002060"/>
                </a:solidFill>
                <a:effectLst/>
                <a:latin typeface="Arial" panose="020B0604020202020204" pitchFamily="34" charset="0"/>
                <a:ea typeface="MS Mincho" panose="02020609040205080304" pitchFamily="49" charset="-128"/>
                <a:cs typeface="Arial" panose="020B0604020202020204" pitchFamily="34" charset="0"/>
              </a:rPr>
              <a:t> </a:t>
            </a:r>
            <a:endParaRPr lang="pt-BR" sz="2400" dirty="0">
              <a:solidFill>
                <a:srgbClr val="002060"/>
              </a:solidFill>
              <a:effectLst/>
              <a:latin typeface="Arial" panose="020B0604020202020204" pitchFamily="34" charset="0"/>
              <a:ea typeface="MS Mincho" panose="02020609040205080304" pitchFamily="49" charset="-128"/>
              <a:cs typeface="Arial" panose="020B0604020202020204" pitchFamily="34" charset="0"/>
            </a:endParaRPr>
          </a:p>
          <a:p>
            <a:pPr algn="ctr">
              <a:lnSpc>
                <a:spcPct val="150000"/>
              </a:lnSpc>
            </a:pPr>
            <a:r>
              <a:rPr lang="pt-BR"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Atualizado pela </a:t>
            </a:r>
            <a:r>
              <a:rPr lang="pt-BR" sz="24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LEI COMPLEMENTAR N° 157/2016 e </a:t>
            </a:r>
            <a:endParaRPr lang="pt-BR"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pt-BR" sz="24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LEI COMPLEMENTAR Nº 175/2020</a:t>
            </a:r>
            <a:endParaRPr lang="pt-BR"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80156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F528E19-ABED-51D3-BB9D-326A4F457625}"/>
              </a:ext>
            </a:extLst>
          </p:cNvPr>
          <p:cNvPicPr>
            <a:picLocks noChangeAspect="1"/>
          </p:cNvPicPr>
          <p:nvPr/>
        </p:nvPicPr>
        <p:blipFill rotWithShape="1">
          <a:blip r:embed="rId2"/>
          <a:srcRect l="31694" t="25663" r="32742" b="8674"/>
          <a:stretch/>
        </p:blipFill>
        <p:spPr>
          <a:xfrm>
            <a:off x="210024" y="316795"/>
            <a:ext cx="6136264" cy="6372807"/>
          </a:xfrm>
          <a:prstGeom prst="rect">
            <a:avLst/>
          </a:prstGeom>
          <a:solidFill>
            <a:schemeClr val="bg1"/>
          </a:solidFill>
          <a:ln w="38100">
            <a:solidFill>
              <a:srgbClr val="C00000"/>
            </a:solidFill>
          </a:ln>
        </p:spPr>
      </p:pic>
      <p:pic>
        <p:nvPicPr>
          <p:cNvPr id="5" name="Imagem 4">
            <a:extLst>
              <a:ext uri="{FF2B5EF4-FFF2-40B4-BE49-F238E27FC236}">
                <a16:creationId xmlns:a16="http://schemas.microsoft.com/office/drawing/2014/main" id="{BF600905-510F-34C9-C666-3196A44889A7}"/>
              </a:ext>
            </a:extLst>
          </p:cNvPr>
          <p:cNvPicPr>
            <a:picLocks noChangeAspect="1"/>
          </p:cNvPicPr>
          <p:nvPr/>
        </p:nvPicPr>
        <p:blipFill rotWithShape="1">
          <a:blip r:embed="rId3"/>
          <a:srcRect l="33307" t="19212" r="34355" b="7671"/>
          <a:stretch/>
        </p:blipFill>
        <p:spPr>
          <a:xfrm>
            <a:off x="6346288" y="316795"/>
            <a:ext cx="5635688" cy="6372807"/>
          </a:xfrm>
          <a:prstGeom prst="rect">
            <a:avLst/>
          </a:prstGeom>
          <a:ln w="38100">
            <a:solidFill>
              <a:srgbClr val="C00000"/>
            </a:solidFill>
          </a:ln>
        </p:spPr>
      </p:pic>
    </p:spTree>
    <p:extLst>
      <p:ext uri="{BB962C8B-B14F-4D97-AF65-F5344CB8AC3E}">
        <p14:creationId xmlns:p14="http://schemas.microsoft.com/office/powerpoint/2010/main" val="361232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07457D8A-F735-41FB-86DF-25528484EFA7}"/>
              </a:ext>
            </a:extLst>
          </p:cNvPr>
          <p:cNvSpPr>
            <a:spLocks noGrp="1" noChangeArrowheads="1"/>
          </p:cNvSpPr>
          <p:nvPr>
            <p:ph type="ctrTitle"/>
          </p:nvPr>
        </p:nvSpPr>
        <p:spPr>
          <a:xfrm>
            <a:off x="3358631" y="881064"/>
            <a:ext cx="5829300" cy="795282"/>
          </a:xfrm>
        </p:spPr>
        <p:txBody>
          <a:bodyPr/>
          <a:lstStyle/>
          <a:p>
            <a:pPr algn="r" eaLnBrk="1" hangingPunct="1"/>
            <a:r>
              <a:rPr lang="pt-BR" altLang="pt-BR" sz="3200" b="1" dirty="0">
                <a:solidFill>
                  <a:schemeClr val="accent4">
                    <a:lumMod val="50000"/>
                  </a:schemeClr>
                </a:solidFill>
                <a:latin typeface="Arial" panose="020B0604020202020204" pitchFamily="34" charset="0"/>
                <a:cs typeface="Arial" panose="020B0604020202020204" pitchFamily="34" charset="0"/>
              </a:rPr>
              <a:t>MAURO HIDALGO</a:t>
            </a:r>
            <a:br>
              <a:rPr lang="pt-BR" altLang="pt-BR" sz="3200" b="1" dirty="0">
                <a:solidFill>
                  <a:schemeClr val="accent4">
                    <a:lumMod val="50000"/>
                  </a:schemeClr>
                </a:solidFill>
                <a:latin typeface="Arial" panose="020B0604020202020204" pitchFamily="34" charset="0"/>
                <a:cs typeface="Arial" panose="020B0604020202020204" pitchFamily="34" charset="0"/>
              </a:rPr>
            </a:br>
            <a:r>
              <a:rPr lang="pt-BR" altLang="pt-BR" sz="1400" b="1" dirty="0">
                <a:solidFill>
                  <a:schemeClr val="accent4">
                    <a:lumMod val="50000"/>
                  </a:schemeClr>
                </a:solidFill>
                <a:latin typeface="Arial" panose="020B0604020202020204" pitchFamily="34" charset="0"/>
                <a:cs typeface="Arial" panose="020B0604020202020204" pitchFamily="34" charset="0"/>
              </a:rPr>
              <a:t>MINISTRANTE</a:t>
            </a:r>
            <a:endParaRPr lang="pt-BR" altLang="pt-BR" sz="32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68D4D82F-B273-4D38-8EC3-E258F242A13A}"/>
              </a:ext>
            </a:extLst>
          </p:cNvPr>
          <p:cNvSpPr>
            <a:spLocks noGrp="1"/>
          </p:cNvSpPr>
          <p:nvPr>
            <p:ph type="subTitle" idx="1"/>
          </p:nvPr>
        </p:nvSpPr>
        <p:spPr>
          <a:xfrm>
            <a:off x="878632" y="2422600"/>
            <a:ext cx="10559144" cy="2792084"/>
          </a:xfrm>
        </p:spPr>
        <p:txBody>
          <a:bodyPr rtlCol="0">
            <a:noAutofit/>
          </a:bodyPr>
          <a:lstStyle/>
          <a:p>
            <a:pPr algn="just">
              <a:lnSpc>
                <a:spcPct val="100000"/>
              </a:lnSpc>
            </a:pP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Especialista em Direito Tributário, Econômico e Financeiro pela UFRGS.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x-none" sz="1200" b="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Auditor-Fiscal da Receita Municipal</a:t>
            </a:r>
            <a:r>
              <a:rPr lang="pt-BR" sz="1200" b="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de Porto Alegre</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por mais de </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3</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0 </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anos.</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Aposentando-se em 2919.</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pt-BR" sz="1200" b="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Presidente do Tribunal Administrativo de Recursos Tributários de Porto Alegre</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 TART, de 2017 a 2019. Conselheiro da 1ª Câmara do TART de 2013 até 2019.</a:t>
            </a:r>
          </a:p>
          <a:p>
            <a:pPr algn="just">
              <a:lnSpc>
                <a:spcPct val="100000"/>
              </a:lnSpc>
            </a:pP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Foi membro titular </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da </a:t>
            </a:r>
            <a:r>
              <a:rPr lang="x-none" sz="1200" b="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Secretaria Executiva do Comitê Gestor do Simples Nacional</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 Ministério da Fazenda, normatizando e implantando os sistemas eletrônicos de arrecadação e controle do Simples Nacional, a partir da Lei Complementar Federal nº 123/2006.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Autor do “</a:t>
            </a:r>
            <a:r>
              <a:rPr lang="pt-BR" sz="1200" b="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Processo Administrativo Fiscal: Vivências e Simples Nacional”</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Porto Alegre</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Livraria do Advogado, 2021. </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Co-Autor da obra “</a:t>
            </a:r>
            <a:r>
              <a:rPr lang="x-none" sz="1200" b="1" i="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Imposto Sobre Serviços – Questões Polêmicas</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São Paulo:FISCOsoft Editora, </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3</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ª Edição, 201</a:t>
            </a:r>
            <a:r>
              <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6</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Co-Autor do "</a:t>
            </a:r>
            <a:r>
              <a:rPr lang="x-none" sz="1200" b="1" i="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Regulamento do Simples Nacional: Comentado</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São Paulo: FISCOsoft Editora, 2ª Edição 2013.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Co-Autor do "</a:t>
            </a:r>
            <a:r>
              <a:rPr lang="x-none" sz="1200" b="1" i="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Regulamento do imposto Sobre Serviços de Qualquer Natureza - ISS - Município de Porto Alegre: Anotado e Comentado</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São Paulo: FISCOsoft Editora, 2011.  </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pP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Co-Autor da obra “</a:t>
            </a:r>
            <a:r>
              <a:rPr lang="x-none" sz="1200" b="1" i="1"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ISS - Doutrina e Prática no Sistema Financeiro Nacional</a:t>
            </a:r>
            <a:r>
              <a:rPr lang="x-none"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Porto Alegre-RS: CORAG - Cia. Rio-Grandense de Artes Gráficas, 2006.</a:t>
            </a:r>
            <a:endParaRPr lang="pt-BR" sz="12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r">
              <a:lnSpc>
                <a:spcPct val="100000"/>
              </a:lnSpc>
              <a:defRPr/>
            </a:pPr>
            <a:endParaRPr lang="pt-BR" sz="1400" dirty="0">
              <a:solidFill>
                <a:schemeClr val="accent4">
                  <a:lumMod val="50000"/>
                </a:schemeClr>
              </a:solidFill>
              <a:latin typeface="Arial" panose="020B0604020202020204" pitchFamily="34" charset="0"/>
              <a:cs typeface="Arial" panose="020B0604020202020204" pitchFamily="34" charset="0"/>
            </a:endParaRPr>
          </a:p>
        </p:txBody>
      </p:sp>
      <p:cxnSp>
        <p:nvCxnSpPr>
          <p:cNvPr id="9" name="Conector reto 8">
            <a:extLst>
              <a:ext uri="{FF2B5EF4-FFF2-40B4-BE49-F238E27FC236}">
                <a16:creationId xmlns:a16="http://schemas.microsoft.com/office/drawing/2014/main" id="{3C019440-A7F6-4B09-BF8A-CE32148D845A}"/>
              </a:ext>
            </a:extLst>
          </p:cNvPr>
          <p:cNvCxnSpPr>
            <a:cxnSpLocks/>
          </p:cNvCxnSpPr>
          <p:nvPr/>
        </p:nvCxnSpPr>
        <p:spPr>
          <a:xfrm>
            <a:off x="878632" y="2293917"/>
            <a:ext cx="10559143" cy="0"/>
          </a:xfrm>
          <a:prstGeom prst="line">
            <a:avLst/>
          </a:prstGeom>
          <a:ln w="38100">
            <a:solidFill>
              <a:srgbClr val="860000"/>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5265BAC1-483D-DF4C-8448-F6AD2434F658}"/>
              </a:ext>
            </a:extLst>
          </p:cNvPr>
          <p:cNvPicPr>
            <a:picLocks noChangeAspect="1"/>
          </p:cNvPicPr>
          <p:nvPr/>
        </p:nvPicPr>
        <p:blipFill>
          <a:blip r:embed="rId2">
            <a:alphaModFix/>
          </a:blip>
          <a:stretch>
            <a:fillRect/>
          </a:stretch>
        </p:blipFill>
        <p:spPr>
          <a:xfrm>
            <a:off x="9676675" y="512244"/>
            <a:ext cx="1554272" cy="1532922"/>
          </a:xfrm>
          <a:prstGeom prst="rect">
            <a:avLst/>
          </a:prstGeom>
          <a:solidFill>
            <a:schemeClr val="bg2"/>
          </a:solidFill>
          <a:ln w="76200">
            <a:solidFill>
              <a:schemeClr val="bg1"/>
            </a:solidFill>
          </a:ln>
        </p:spPr>
      </p:pic>
    </p:spTree>
    <p:extLst>
      <p:ext uri="{BB962C8B-B14F-4D97-AF65-F5344CB8AC3E}">
        <p14:creationId xmlns:p14="http://schemas.microsoft.com/office/powerpoint/2010/main" val="948504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1519B87-5DAC-6FC7-E6C7-1C1293DA8056}"/>
              </a:ext>
            </a:extLst>
          </p:cNvPr>
          <p:cNvPicPr>
            <a:picLocks noChangeAspect="1"/>
          </p:cNvPicPr>
          <p:nvPr/>
        </p:nvPicPr>
        <p:blipFill rotWithShape="1">
          <a:blip r:embed="rId2"/>
          <a:srcRect l="35964" t="23512" r="31927" b="7670"/>
          <a:stretch/>
        </p:blipFill>
        <p:spPr>
          <a:xfrm>
            <a:off x="160902" y="644011"/>
            <a:ext cx="4136720" cy="5284841"/>
          </a:xfrm>
          <a:prstGeom prst="rect">
            <a:avLst/>
          </a:prstGeom>
        </p:spPr>
      </p:pic>
      <p:pic>
        <p:nvPicPr>
          <p:cNvPr id="5" name="Imagem 4">
            <a:extLst>
              <a:ext uri="{FF2B5EF4-FFF2-40B4-BE49-F238E27FC236}">
                <a16:creationId xmlns:a16="http://schemas.microsoft.com/office/drawing/2014/main" id="{C90CD4E0-EBD6-8907-9193-31C464B9910C}"/>
              </a:ext>
            </a:extLst>
          </p:cNvPr>
          <p:cNvPicPr>
            <a:picLocks noChangeAspect="1"/>
          </p:cNvPicPr>
          <p:nvPr/>
        </p:nvPicPr>
        <p:blipFill rotWithShape="1">
          <a:blip r:embed="rId3"/>
          <a:srcRect l="29678" t="42006" r="30241" b="13334"/>
          <a:stretch/>
        </p:blipFill>
        <p:spPr>
          <a:xfrm>
            <a:off x="7037236" y="3507657"/>
            <a:ext cx="4837471" cy="3062749"/>
          </a:xfrm>
          <a:prstGeom prst="rect">
            <a:avLst/>
          </a:prstGeom>
        </p:spPr>
      </p:pic>
      <p:pic>
        <p:nvPicPr>
          <p:cNvPr id="6" name="Imagem 5">
            <a:extLst>
              <a:ext uri="{FF2B5EF4-FFF2-40B4-BE49-F238E27FC236}">
                <a16:creationId xmlns:a16="http://schemas.microsoft.com/office/drawing/2014/main" id="{94226276-1D3F-E54A-1402-7CF11660C313}"/>
              </a:ext>
            </a:extLst>
          </p:cNvPr>
          <p:cNvPicPr>
            <a:picLocks noChangeAspect="1"/>
          </p:cNvPicPr>
          <p:nvPr/>
        </p:nvPicPr>
        <p:blipFill rotWithShape="1">
          <a:blip r:embed="rId4">
            <a:alphaModFix/>
          </a:blip>
          <a:srcRect l="34551" r="2884" b="35244"/>
          <a:stretch/>
        </p:blipFill>
        <p:spPr>
          <a:xfrm>
            <a:off x="4493341" y="520749"/>
            <a:ext cx="3608439" cy="3451483"/>
          </a:xfrm>
          <a:prstGeom prst="rect">
            <a:avLst/>
          </a:prstGeom>
        </p:spPr>
      </p:pic>
    </p:spTree>
    <p:extLst>
      <p:ext uri="{BB962C8B-B14F-4D97-AF65-F5344CB8AC3E}">
        <p14:creationId xmlns:p14="http://schemas.microsoft.com/office/powerpoint/2010/main" val="101448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3E8BD0C-5057-B130-98CD-10CF0A6743E5}"/>
              </a:ext>
            </a:extLst>
          </p:cNvPr>
          <p:cNvPicPr>
            <a:picLocks noChangeAspect="1"/>
          </p:cNvPicPr>
          <p:nvPr/>
        </p:nvPicPr>
        <p:blipFill rotWithShape="1">
          <a:blip r:embed="rId2"/>
          <a:srcRect l="38833" t="19704" r="34584" b="19407"/>
          <a:stretch/>
        </p:blipFill>
        <p:spPr>
          <a:xfrm>
            <a:off x="751840" y="504942"/>
            <a:ext cx="4378960" cy="5641858"/>
          </a:xfrm>
          <a:prstGeom prst="rect">
            <a:avLst/>
          </a:prstGeom>
        </p:spPr>
      </p:pic>
      <p:pic>
        <p:nvPicPr>
          <p:cNvPr id="5" name="Imagem 4">
            <a:extLst>
              <a:ext uri="{FF2B5EF4-FFF2-40B4-BE49-F238E27FC236}">
                <a16:creationId xmlns:a16="http://schemas.microsoft.com/office/drawing/2014/main" id="{73DDA6DD-5C74-F556-F084-BE73125BC1B2}"/>
              </a:ext>
            </a:extLst>
          </p:cNvPr>
          <p:cNvPicPr>
            <a:picLocks noChangeAspect="1"/>
          </p:cNvPicPr>
          <p:nvPr/>
        </p:nvPicPr>
        <p:blipFill rotWithShape="1">
          <a:blip r:embed="rId3"/>
          <a:srcRect l="34516" t="19785" r="35726" b="38208"/>
          <a:stretch/>
        </p:blipFill>
        <p:spPr>
          <a:xfrm>
            <a:off x="5889522" y="993057"/>
            <a:ext cx="5722374" cy="4543780"/>
          </a:xfrm>
          <a:prstGeom prst="rect">
            <a:avLst/>
          </a:prstGeom>
        </p:spPr>
      </p:pic>
    </p:spTree>
    <p:extLst>
      <p:ext uri="{BB962C8B-B14F-4D97-AF65-F5344CB8AC3E}">
        <p14:creationId xmlns:p14="http://schemas.microsoft.com/office/powerpoint/2010/main" val="399891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3E84FF8-7E4B-7B32-BD44-9ADE4802E62D}"/>
              </a:ext>
            </a:extLst>
          </p:cNvPr>
          <p:cNvPicPr>
            <a:picLocks noChangeAspect="1"/>
          </p:cNvPicPr>
          <p:nvPr/>
        </p:nvPicPr>
        <p:blipFill rotWithShape="1">
          <a:blip r:embed="rId2"/>
          <a:srcRect l="29516" t="13621" r="31048" b="6810"/>
          <a:stretch/>
        </p:blipFill>
        <p:spPr>
          <a:xfrm>
            <a:off x="2369572" y="1204453"/>
            <a:ext cx="4807975" cy="5456906"/>
          </a:xfrm>
          <a:prstGeom prst="rect">
            <a:avLst/>
          </a:prstGeom>
        </p:spPr>
      </p:pic>
      <p:pic>
        <p:nvPicPr>
          <p:cNvPr id="7" name="Imagem 6">
            <a:extLst>
              <a:ext uri="{FF2B5EF4-FFF2-40B4-BE49-F238E27FC236}">
                <a16:creationId xmlns:a16="http://schemas.microsoft.com/office/drawing/2014/main" id="{7887C893-1E1E-8346-45E7-4E1A941AB341}"/>
              </a:ext>
            </a:extLst>
          </p:cNvPr>
          <p:cNvPicPr>
            <a:picLocks noChangeAspect="1"/>
          </p:cNvPicPr>
          <p:nvPr/>
        </p:nvPicPr>
        <p:blipFill rotWithShape="1">
          <a:blip r:embed="rId3"/>
          <a:srcRect l="29758" t="17132" r="30807" b="12473"/>
          <a:stretch/>
        </p:blipFill>
        <p:spPr>
          <a:xfrm>
            <a:off x="7177547" y="1204453"/>
            <a:ext cx="4807975" cy="4827639"/>
          </a:xfrm>
          <a:prstGeom prst="rect">
            <a:avLst/>
          </a:prstGeom>
        </p:spPr>
      </p:pic>
      <p:pic>
        <p:nvPicPr>
          <p:cNvPr id="3" name="Imagem 2">
            <a:extLst>
              <a:ext uri="{FF2B5EF4-FFF2-40B4-BE49-F238E27FC236}">
                <a16:creationId xmlns:a16="http://schemas.microsoft.com/office/drawing/2014/main" id="{9FCCA069-5CA2-A6E1-8EC3-B67B28CCB342}"/>
              </a:ext>
            </a:extLst>
          </p:cNvPr>
          <p:cNvPicPr>
            <a:picLocks noChangeAspect="1"/>
          </p:cNvPicPr>
          <p:nvPr/>
        </p:nvPicPr>
        <p:blipFill rotWithShape="1">
          <a:blip r:embed="rId4"/>
          <a:srcRect l="35968" t="17061" r="31532" b="12545"/>
          <a:stretch/>
        </p:blipFill>
        <p:spPr>
          <a:xfrm>
            <a:off x="206478" y="304800"/>
            <a:ext cx="3264312" cy="3977114"/>
          </a:xfrm>
          <a:prstGeom prst="rect">
            <a:avLst/>
          </a:prstGeom>
        </p:spPr>
      </p:pic>
    </p:spTree>
    <p:extLst>
      <p:ext uri="{BB962C8B-B14F-4D97-AF65-F5344CB8AC3E}">
        <p14:creationId xmlns:p14="http://schemas.microsoft.com/office/powerpoint/2010/main" val="3166456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557D54E-641F-96B7-96B7-6326BB18C0A1}"/>
              </a:ext>
            </a:extLst>
          </p:cNvPr>
          <p:cNvPicPr>
            <a:picLocks noChangeAspect="1"/>
          </p:cNvPicPr>
          <p:nvPr/>
        </p:nvPicPr>
        <p:blipFill rotWithShape="1">
          <a:blip r:embed="rId2"/>
          <a:srcRect l="36056" t="18993" r="33501" b="11111"/>
          <a:stretch/>
        </p:blipFill>
        <p:spPr>
          <a:xfrm>
            <a:off x="717757" y="279023"/>
            <a:ext cx="4680153" cy="6136743"/>
          </a:xfrm>
          <a:prstGeom prst="rect">
            <a:avLst/>
          </a:prstGeom>
          <a:ln w="38100">
            <a:noFill/>
          </a:ln>
        </p:spPr>
      </p:pic>
      <p:pic>
        <p:nvPicPr>
          <p:cNvPr id="5" name="Imagem 4">
            <a:extLst>
              <a:ext uri="{FF2B5EF4-FFF2-40B4-BE49-F238E27FC236}">
                <a16:creationId xmlns:a16="http://schemas.microsoft.com/office/drawing/2014/main" id="{553BA760-B425-6749-5C39-DE5A3B2A2633}"/>
              </a:ext>
            </a:extLst>
          </p:cNvPr>
          <p:cNvPicPr>
            <a:picLocks noChangeAspect="1"/>
          </p:cNvPicPr>
          <p:nvPr/>
        </p:nvPicPr>
        <p:blipFill rotWithShape="1">
          <a:blip r:embed="rId3"/>
          <a:srcRect l="32500" t="13620" r="34919" b="9964"/>
          <a:stretch/>
        </p:blipFill>
        <p:spPr>
          <a:xfrm>
            <a:off x="6096000" y="534645"/>
            <a:ext cx="5250024" cy="6044332"/>
          </a:xfrm>
          <a:prstGeom prst="rect">
            <a:avLst/>
          </a:prstGeom>
          <a:ln w="38100">
            <a:noFill/>
          </a:ln>
        </p:spPr>
      </p:pic>
    </p:spTree>
    <p:extLst>
      <p:ext uri="{BB962C8B-B14F-4D97-AF65-F5344CB8AC3E}">
        <p14:creationId xmlns:p14="http://schemas.microsoft.com/office/powerpoint/2010/main" val="3823543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3840F86-2769-3486-FC92-F201AA3A8551}"/>
              </a:ext>
            </a:extLst>
          </p:cNvPr>
          <p:cNvPicPr>
            <a:picLocks noChangeAspect="1"/>
          </p:cNvPicPr>
          <p:nvPr/>
        </p:nvPicPr>
        <p:blipFill rotWithShape="1">
          <a:blip r:embed="rId2"/>
          <a:srcRect l="28871" t="17492" r="29516" b="16272"/>
          <a:stretch/>
        </p:blipFill>
        <p:spPr>
          <a:xfrm>
            <a:off x="780580" y="1691148"/>
            <a:ext cx="5600556" cy="5014451"/>
          </a:xfrm>
          <a:prstGeom prst="rect">
            <a:avLst/>
          </a:prstGeom>
        </p:spPr>
      </p:pic>
      <p:pic>
        <p:nvPicPr>
          <p:cNvPr id="5" name="Imagem 4">
            <a:extLst>
              <a:ext uri="{FF2B5EF4-FFF2-40B4-BE49-F238E27FC236}">
                <a16:creationId xmlns:a16="http://schemas.microsoft.com/office/drawing/2014/main" id="{FEAE2890-9B39-D16C-4452-3EB9F80AAD07}"/>
              </a:ext>
            </a:extLst>
          </p:cNvPr>
          <p:cNvPicPr>
            <a:picLocks noChangeAspect="1"/>
          </p:cNvPicPr>
          <p:nvPr/>
        </p:nvPicPr>
        <p:blipFill rotWithShape="1">
          <a:blip r:embed="rId3"/>
          <a:srcRect l="27903" t="16363" r="28468" b="49921"/>
          <a:stretch/>
        </p:blipFill>
        <p:spPr>
          <a:xfrm>
            <a:off x="6282814" y="226141"/>
            <a:ext cx="5270091" cy="2290914"/>
          </a:xfrm>
          <a:prstGeom prst="rect">
            <a:avLst/>
          </a:prstGeom>
        </p:spPr>
      </p:pic>
      <p:pic>
        <p:nvPicPr>
          <p:cNvPr id="7" name="Imagem 6">
            <a:extLst>
              <a:ext uri="{FF2B5EF4-FFF2-40B4-BE49-F238E27FC236}">
                <a16:creationId xmlns:a16="http://schemas.microsoft.com/office/drawing/2014/main" id="{A13067A3-5E87-6949-4324-369FFFEC75F3}"/>
              </a:ext>
            </a:extLst>
          </p:cNvPr>
          <p:cNvPicPr>
            <a:picLocks noChangeAspect="1"/>
          </p:cNvPicPr>
          <p:nvPr/>
        </p:nvPicPr>
        <p:blipFill rotWithShape="1">
          <a:blip r:embed="rId4"/>
          <a:srcRect l="28871" t="22078" r="29516" b="14266"/>
          <a:stretch/>
        </p:blipFill>
        <p:spPr>
          <a:xfrm>
            <a:off x="6381136" y="2418733"/>
            <a:ext cx="5073446" cy="4365523"/>
          </a:xfrm>
          <a:prstGeom prst="rect">
            <a:avLst/>
          </a:prstGeom>
        </p:spPr>
      </p:pic>
    </p:spTree>
    <p:extLst>
      <p:ext uri="{BB962C8B-B14F-4D97-AF65-F5344CB8AC3E}">
        <p14:creationId xmlns:p14="http://schemas.microsoft.com/office/powerpoint/2010/main" val="74759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ixaDeTexto 1">
            <a:extLst>
              <a:ext uri="{FF2B5EF4-FFF2-40B4-BE49-F238E27FC236}">
                <a16:creationId xmlns:a16="http://schemas.microsoft.com/office/drawing/2014/main" id="{968D2661-2D40-426A-8E83-54C2EBE56F86}"/>
              </a:ext>
            </a:extLst>
          </p:cNvPr>
          <p:cNvSpPr txBox="1">
            <a:spLocks noChangeArrowheads="1"/>
          </p:cNvSpPr>
          <p:nvPr/>
        </p:nvSpPr>
        <p:spPr bwMode="auto">
          <a:xfrm>
            <a:off x="363794" y="374595"/>
            <a:ext cx="11425084" cy="5274201"/>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pPr>
            <a:r>
              <a:rPr lang="pt-BR" sz="1400" dirty="0">
                <a:solidFill>
                  <a:srgbClr val="002060"/>
                </a:solidFill>
                <a:effectLst/>
                <a:ea typeface="MS Mincho" panose="02020609040205080304" pitchFamily="49" charset="-128"/>
                <a:cs typeface="Arial" panose="020B0604020202020204" pitchFamily="34" charset="0"/>
              </a:rPr>
              <a:t>Neste contexto, conforme referido anteriormente </a:t>
            </a:r>
            <a:r>
              <a:rPr lang="pt-BR" sz="1400" b="1" dirty="0">
                <a:solidFill>
                  <a:srgbClr val="002060"/>
                </a:solidFill>
                <a:effectLst/>
                <a:ea typeface="MS Mincho" panose="02020609040205080304" pitchFamily="49" charset="-128"/>
                <a:cs typeface="Arial" panose="020B0604020202020204" pitchFamily="34" charset="0"/>
              </a:rPr>
              <a:t>REGRA GERAL -</a:t>
            </a:r>
            <a:r>
              <a:rPr lang="pt-BR" sz="1400" dirty="0">
                <a:solidFill>
                  <a:srgbClr val="002060"/>
                </a:solidFill>
                <a:effectLst/>
                <a:ea typeface="MS Mincho" panose="02020609040205080304" pitchFamily="49" charset="-128"/>
                <a:cs typeface="Arial" panose="020B0604020202020204" pitchFamily="34" charset="0"/>
              </a:rPr>
              <a:t> </a:t>
            </a:r>
            <a:r>
              <a:rPr lang="pt-BR" sz="1400" b="1" dirty="0">
                <a:solidFill>
                  <a:srgbClr val="002060"/>
                </a:solidFill>
                <a:effectLst/>
                <a:ea typeface="MS Mincho" panose="02020609040205080304" pitchFamily="49" charset="-128"/>
                <a:cs typeface="Arial" panose="020B0604020202020204" pitchFamily="34" charset="0"/>
              </a:rPr>
              <a:t>O IMPOSTO SOBRE SERVIÇOS ser recolhido no local do estabelecimento prestador, fundamentado na aplicação conjugada do disposto nos artigos 3° e 4° da Lei Complementar n° 116/2003. </a:t>
            </a:r>
            <a:r>
              <a:rPr lang="pt-BR" sz="1400" dirty="0">
                <a:solidFill>
                  <a:srgbClr val="002060"/>
                </a:solidFill>
                <a:effectLst/>
                <a:ea typeface="MS Mincho" panose="02020609040205080304" pitchFamily="49" charset="-128"/>
                <a:cs typeface="Arial" panose="020B0604020202020204" pitchFamily="34" charset="0"/>
              </a:rPr>
              <a:t>Como fundamento no REsp nº 1.117.121/SP, o STJ firmou-se o entendimento de que, a partir da LC 116/2003, tem-se as seguintes regras: </a:t>
            </a:r>
          </a:p>
          <a:p>
            <a:pPr algn="just">
              <a:lnSpc>
                <a:spcPct val="115000"/>
              </a:lnSpc>
            </a:pPr>
            <a:r>
              <a:rPr lang="pt-BR" sz="1400" dirty="0">
                <a:solidFill>
                  <a:srgbClr val="002060"/>
                </a:solidFill>
                <a:effectLst/>
                <a:ea typeface="MS Mincho" panose="02020609040205080304" pitchFamily="49" charset="-128"/>
                <a:cs typeface="Arial" panose="020B0604020202020204" pitchFamily="34" charset="0"/>
              </a:rPr>
              <a:t> </a:t>
            </a:r>
          </a:p>
          <a:p>
            <a:pPr marL="342900" lvl="0" indent="-342900" algn="just">
              <a:lnSpc>
                <a:spcPct val="115000"/>
              </a:lnSpc>
              <a:buFont typeface="+mj-lt"/>
              <a:buAutoNum type="alphaLcParenR"/>
            </a:pPr>
            <a:r>
              <a:rPr lang="pt-BR" sz="1400" b="1" dirty="0">
                <a:solidFill>
                  <a:srgbClr val="002060"/>
                </a:solidFill>
                <a:effectLst/>
                <a:ea typeface="MS Mincho" panose="02020609040205080304" pitchFamily="49" charset="-128"/>
                <a:cs typeface="Arial" panose="020B0604020202020204" pitchFamily="34" charset="0"/>
              </a:rPr>
              <a:t>REGRA GERAL</a:t>
            </a:r>
            <a:r>
              <a:rPr lang="pt-BR" sz="1400" dirty="0">
                <a:solidFill>
                  <a:srgbClr val="002060"/>
                </a:solidFill>
                <a:effectLst/>
                <a:ea typeface="MS Mincho" panose="02020609040205080304" pitchFamily="49" charset="-128"/>
                <a:cs typeface="Arial" panose="020B0604020202020204" pitchFamily="34" charset="0"/>
              </a:rPr>
              <a:t>: o imposto é devido no local do estabelecimento prestador, compreendendo-se como tal o local onde a empresa que é o contribuinte desenvolve a atividade de prestar serviços, de modo permanente ou temporário, sendo irrelevantes para caracterizá-lo as denominações de sede, filial, agência, posto de atendimento, sucursal, escritório de representação, contato ou quaisquer outras que venham a ser utilizadas;</a:t>
            </a:r>
          </a:p>
          <a:p>
            <a:pPr algn="just">
              <a:lnSpc>
                <a:spcPct val="115000"/>
              </a:lnSpc>
            </a:pPr>
            <a:r>
              <a:rPr lang="pt-BR" sz="1400" dirty="0">
                <a:solidFill>
                  <a:srgbClr val="002060"/>
                </a:solidFill>
                <a:effectLst/>
                <a:ea typeface="MS Mincho" panose="02020609040205080304" pitchFamily="49" charset="-128"/>
                <a:cs typeface="Arial" panose="020B0604020202020204" pitchFamily="34" charset="0"/>
              </a:rPr>
              <a:t> </a:t>
            </a:r>
          </a:p>
          <a:p>
            <a:pPr marL="342900" lvl="0" indent="-342900" algn="just">
              <a:lnSpc>
                <a:spcPct val="115000"/>
              </a:lnSpc>
              <a:buFont typeface="+mj-lt"/>
              <a:buAutoNum type="alphaLcParenR"/>
            </a:pPr>
            <a:r>
              <a:rPr lang="pt-BR" sz="1400" b="1" dirty="0">
                <a:solidFill>
                  <a:srgbClr val="002060"/>
                </a:solidFill>
                <a:effectLst/>
                <a:ea typeface="MS Mincho" panose="02020609040205080304" pitchFamily="49" charset="-128"/>
                <a:cs typeface="Arial" panose="020B0604020202020204" pitchFamily="34" charset="0"/>
              </a:rPr>
              <a:t>REGRA SECUNDÁRIA:</a:t>
            </a:r>
            <a:r>
              <a:rPr lang="pt-BR" sz="1400" dirty="0">
                <a:solidFill>
                  <a:srgbClr val="002060"/>
                </a:solidFill>
                <a:effectLst/>
                <a:ea typeface="MS Mincho" panose="02020609040205080304" pitchFamily="49" charset="-128"/>
                <a:cs typeface="Arial" panose="020B0604020202020204" pitchFamily="34" charset="0"/>
              </a:rPr>
              <a:t> na falta de estabelecimento do prestador, no local do domicílio do prestador. Assim, o imposto somente será devido no domicílio do prestador se no local onde o serviço for prestado não houver estabelecimento do prestador (sede, filial, agência, posto de atendimento, sucursal, escritório de representação); e</a:t>
            </a:r>
          </a:p>
          <a:p>
            <a:pPr marL="457200">
              <a:lnSpc>
                <a:spcPct val="115000"/>
              </a:lnSpc>
            </a:pPr>
            <a:r>
              <a:rPr lang="pt-BR" sz="1400" dirty="0">
                <a:solidFill>
                  <a:srgbClr val="002060"/>
                </a:solidFill>
                <a:effectLst/>
                <a:ea typeface="MS Mincho" panose="02020609040205080304" pitchFamily="49" charset="-128"/>
                <a:cs typeface="Arial" panose="020B0604020202020204" pitchFamily="34" charset="0"/>
              </a:rPr>
              <a:t> </a:t>
            </a:r>
          </a:p>
          <a:p>
            <a:pPr marL="342900" lvl="0" indent="-342900" algn="just">
              <a:lnSpc>
                <a:spcPct val="115000"/>
              </a:lnSpc>
              <a:buFont typeface="+mj-lt"/>
              <a:buAutoNum type="alphaLcParenR"/>
            </a:pPr>
            <a:r>
              <a:rPr lang="pt-BR" sz="1400" b="1" dirty="0">
                <a:solidFill>
                  <a:srgbClr val="002060"/>
                </a:solidFill>
                <a:effectLst/>
                <a:ea typeface="MS Mincho" panose="02020609040205080304" pitchFamily="49" charset="-128"/>
                <a:cs typeface="Arial" panose="020B0604020202020204" pitchFamily="34" charset="0"/>
              </a:rPr>
              <a:t>EXCEÇÃO:</a:t>
            </a:r>
            <a:r>
              <a:rPr lang="pt-BR" sz="1400" dirty="0">
                <a:solidFill>
                  <a:srgbClr val="002060"/>
                </a:solidFill>
                <a:effectLst/>
                <a:ea typeface="MS Mincho" panose="02020609040205080304" pitchFamily="49" charset="-128"/>
                <a:cs typeface="Arial" panose="020B0604020202020204" pitchFamily="34" charset="0"/>
              </a:rPr>
              <a:t> nas hipóteses previstas nos incisos do art. 3º da LC 116/2003, mesmo que não haja local do estabelecimento prestador, ou local do domicílio do prestador, o imposto será devido nos locais indicados nas regras de exceção (local da execução).</a:t>
            </a:r>
          </a:p>
          <a:p>
            <a:pPr indent="1842135" algn="just">
              <a:lnSpc>
                <a:spcPct val="115000"/>
              </a:lnSpc>
            </a:pPr>
            <a:r>
              <a:rPr lang="pt-BR" sz="1400" dirty="0">
                <a:solidFill>
                  <a:srgbClr val="002060"/>
                </a:solidFill>
                <a:effectLst/>
                <a:ea typeface="MS Mincho" panose="02020609040205080304" pitchFamily="49" charset="-128"/>
                <a:cs typeface="Arial" panose="020B0604020202020204" pitchFamily="34" charset="0"/>
              </a:rPr>
              <a:t> </a:t>
            </a:r>
          </a:p>
          <a:p>
            <a:pPr algn="just">
              <a:lnSpc>
                <a:spcPct val="115000"/>
              </a:lnSpc>
            </a:pPr>
            <a:r>
              <a:rPr lang="pt-BR" sz="1400" dirty="0">
                <a:solidFill>
                  <a:srgbClr val="002060"/>
                </a:solidFill>
                <a:effectLst/>
                <a:ea typeface="MS Mincho" panose="02020609040205080304" pitchFamily="49" charset="-128"/>
                <a:cs typeface="Arial" panose="020B0604020202020204" pitchFamily="34" charset="0"/>
              </a:rPr>
              <a:t>Importante destacar que o recente acórdão sob análise afirma que o simples deslocamento de recursos humanos (mão de obra) e materiais (equipamentos) para a prestação de serviços no local da execução não impõe sujeição ativa à municipalidade de destino para a cobrança do tributo. Isto é, deslocar funcionários e equipamentos para o local da prestação do serviço não criaria um “estabelecimento prestador” nos termos do art. 4º da LC 116, sendo insuficientes para a caracterização de uma unidade profissional ou econômica, permanente ou temporária.</a:t>
            </a:r>
          </a:p>
        </p:txBody>
      </p:sp>
    </p:spTree>
    <p:extLst>
      <p:ext uri="{BB962C8B-B14F-4D97-AF65-F5344CB8AC3E}">
        <p14:creationId xmlns:p14="http://schemas.microsoft.com/office/powerpoint/2010/main" val="1918658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ixaDeTexto 1">
            <a:extLst>
              <a:ext uri="{FF2B5EF4-FFF2-40B4-BE49-F238E27FC236}">
                <a16:creationId xmlns:a16="http://schemas.microsoft.com/office/drawing/2014/main" id="{1AE06DB1-B0AE-468B-B102-2841133DFD85}"/>
              </a:ext>
            </a:extLst>
          </p:cNvPr>
          <p:cNvSpPr txBox="1">
            <a:spLocks noChangeArrowheads="1"/>
          </p:cNvSpPr>
          <p:nvPr/>
        </p:nvSpPr>
        <p:spPr bwMode="auto">
          <a:xfrm>
            <a:off x="521110" y="549275"/>
            <a:ext cx="1129726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2.9 - ANÁLISE DO DECRETO-LEI Nº 406/68</a:t>
            </a:r>
          </a:p>
          <a:p>
            <a:pPr eaLnBrk="1" hangingPunct="1"/>
            <a:endParaRPr lang="pt-BR" altLang="pt-BR" b="1" dirty="0">
              <a:solidFill>
                <a:schemeClr val="tx2"/>
              </a:solidFill>
              <a:latin typeface="Calibri" panose="020F0502020204030204" pitchFamily="34" charset="0"/>
            </a:endParaRPr>
          </a:p>
          <a:p>
            <a:pPr algn="just" eaLnBrk="1" hangingPunct="1"/>
            <a:r>
              <a:rPr lang="pt-BR" altLang="pt-BR" b="1" i="1" dirty="0" err="1">
                <a:solidFill>
                  <a:schemeClr val="tx2"/>
                </a:solidFill>
                <a:latin typeface="Calibri" panose="020F0502020204030204" pitchFamily="34" charset="0"/>
              </a:rPr>
              <a:t>Art</a:t>
            </a:r>
            <a:r>
              <a:rPr lang="pt-BR" altLang="pt-BR" b="1" i="1" dirty="0">
                <a:solidFill>
                  <a:schemeClr val="tx2"/>
                </a:solidFill>
                <a:latin typeface="Calibri" panose="020F0502020204030204" pitchFamily="34" charset="0"/>
              </a:rPr>
              <a:t> 9º A base de cálculo do imposto é o preço do serviço.</a:t>
            </a:r>
            <a:endParaRPr lang="pt-BR" altLang="pt-BR" b="1" dirty="0">
              <a:solidFill>
                <a:schemeClr val="tx2"/>
              </a:solidFill>
              <a:latin typeface="Calibri" panose="020F0502020204030204" pitchFamily="34" charset="0"/>
            </a:endParaRPr>
          </a:p>
          <a:p>
            <a:pPr algn="just" eaLnBrk="1" hangingPunct="1"/>
            <a:r>
              <a:rPr lang="pt-BR" altLang="pt-BR" b="1" i="1" dirty="0">
                <a:solidFill>
                  <a:schemeClr val="tx2"/>
                </a:solidFill>
                <a:latin typeface="Calibri" panose="020F0502020204030204" pitchFamily="34" charset="0"/>
              </a:rPr>
              <a:t>§ 1º Quando se tratar de prestação de serviços sob a forma de trabalho pessoal do próprio contribuinte, o imposto será calculado, por meio de alíquotas fixas ou variáveis, em função da natureza do serviço ou de outros fatores pertinentes, nestes não compreendida a importância paga a título de remuneração do próprio trabalho.</a:t>
            </a:r>
            <a:endParaRPr lang="pt-BR" altLang="pt-BR" b="1" dirty="0">
              <a:solidFill>
                <a:schemeClr val="tx2"/>
              </a:solidFill>
              <a:latin typeface="Calibri" panose="020F0502020204030204" pitchFamily="34" charset="0"/>
            </a:endParaRPr>
          </a:p>
          <a:p>
            <a:pPr eaLnBrk="1" hangingPunct="1"/>
            <a:r>
              <a:rPr lang="pt-PT" altLang="pt-BR" dirty="0">
                <a:solidFill>
                  <a:schemeClr val="tx2"/>
                </a:solidFill>
                <a:latin typeface="Calibri" panose="020F0502020204030204" pitchFamily="34" charset="0"/>
              </a:rPr>
              <a:t> </a:t>
            </a:r>
            <a:endParaRPr lang="pt-BR" altLang="pt-BR" dirty="0">
              <a:solidFill>
                <a:schemeClr val="tx2"/>
              </a:solidFill>
              <a:latin typeface="Calibri" panose="020F0502020204030204" pitchFamily="34" charset="0"/>
            </a:endParaRPr>
          </a:p>
          <a:p>
            <a:pPr algn="just" eaLnBrk="1" hangingPunct="1"/>
            <a:r>
              <a:rPr lang="pt-PT" altLang="pt-BR" dirty="0">
                <a:solidFill>
                  <a:schemeClr val="tx2"/>
                </a:solidFill>
                <a:latin typeface="Calibri" panose="020F0502020204030204" pitchFamily="34" charset="0"/>
              </a:rPr>
              <a:t>Esta norma está positivada desde a promulgação do Decreto-lei nº 406/68, ou seja a tributação dos autônomos é realizada desde 1968 da mesma forma, calculada através de alíquotas fixas ou variáveis, em função da natureza do serviço ou de outros fatores pertinentes, </a:t>
            </a:r>
            <a:r>
              <a:rPr lang="pt-PT" altLang="pt-BR" b="1" dirty="0">
                <a:solidFill>
                  <a:schemeClr val="tx2"/>
                </a:solidFill>
                <a:latin typeface="Calibri" panose="020F0502020204030204" pitchFamily="34" charset="0"/>
              </a:rPr>
              <a:t>nestes não compreendidos a importância paga a título de remuneração do próprio trabalho. (GRIFO NOSSO)</a:t>
            </a:r>
          </a:p>
          <a:p>
            <a:pPr algn="just" eaLnBrk="1" hangingPunct="1"/>
            <a:endParaRPr lang="pt-BR" altLang="pt-BR" dirty="0">
              <a:solidFill>
                <a:schemeClr val="tx2"/>
              </a:solidFill>
              <a:latin typeface="Calibri" panose="020F0502020204030204" pitchFamily="34" charset="0"/>
            </a:endParaRPr>
          </a:p>
          <a:p>
            <a:pPr algn="just" eaLnBrk="1" hangingPunct="1"/>
            <a:r>
              <a:rPr lang="pt-PT" altLang="pt-BR" dirty="0">
                <a:solidFill>
                  <a:schemeClr val="tx2"/>
                </a:solidFill>
                <a:latin typeface="Calibri" panose="020F0502020204030204" pitchFamily="34" charset="0"/>
              </a:rPr>
              <a:t>Conforme ficou evidenciado a tributação dos autônomos não poderá ter por base o preço do serviço cobrado, mas sim valores fixos.</a:t>
            </a:r>
            <a:endParaRPr lang="pt-BR" altLang="pt-BR" dirty="0">
              <a:solidFill>
                <a:schemeClr val="tx2"/>
              </a:solidFill>
              <a:latin typeface="Calibri" panose="020F0502020204030204" pitchFamily="34" charset="0"/>
            </a:endParaRPr>
          </a:p>
          <a:p>
            <a:pPr eaLnBrk="1" hangingPunct="1"/>
            <a:endParaRPr lang="pt-BR" altLang="pt-BR" b="1" dirty="0">
              <a:solidFill>
                <a:schemeClr val="tx2"/>
              </a:solidFill>
              <a:latin typeface="Calibri" panose="020F0502020204030204" pitchFamily="34" charset="0"/>
            </a:endParaRPr>
          </a:p>
          <a:p>
            <a:pPr eaLnBrk="1" hangingPunct="1"/>
            <a:endParaRPr lang="pt-BR" altLang="pt-BR" b="1" dirty="0">
              <a:solidFill>
                <a:schemeClr val="tx2"/>
              </a:solidFill>
              <a:latin typeface="Calibri" panose="020F0502020204030204" pitchFamily="34" charset="0"/>
            </a:endParaRPr>
          </a:p>
          <a:p>
            <a:pPr eaLnBrk="1" hangingPunct="1"/>
            <a:endParaRPr lang="pt-BR" altLang="pt-BR" dirty="0">
              <a:solidFill>
                <a:schemeClr val="tx2"/>
              </a:solidFill>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ixaDeTexto 1">
            <a:extLst>
              <a:ext uri="{FF2B5EF4-FFF2-40B4-BE49-F238E27FC236}">
                <a16:creationId xmlns:a16="http://schemas.microsoft.com/office/drawing/2014/main" id="{FAFABB85-31D3-4606-A1AC-97A81F2536F1}"/>
              </a:ext>
            </a:extLst>
          </p:cNvPr>
          <p:cNvSpPr txBox="1">
            <a:spLocks noChangeArrowheads="1"/>
          </p:cNvSpPr>
          <p:nvPr/>
        </p:nvSpPr>
        <p:spPr bwMode="auto">
          <a:xfrm>
            <a:off x="393291" y="395288"/>
            <a:ext cx="1139558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2.9 - ANÁLISE DO DECRETO-LEI Nº 406/68</a:t>
            </a:r>
          </a:p>
          <a:p>
            <a:pPr eaLnBrk="1" hangingPunct="1"/>
            <a:endParaRPr lang="pt-BR" altLang="pt-BR" b="1" dirty="0">
              <a:solidFill>
                <a:schemeClr val="tx2"/>
              </a:solidFill>
              <a:latin typeface="Calibri" panose="020F0502020204030204" pitchFamily="34" charset="0"/>
            </a:endParaRPr>
          </a:p>
          <a:p>
            <a:pPr algn="just" eaLnBrk="1" hangingPunct="1"/>
            <a:r>
              <a:rPr lang="pt-BR" altLang="pt-BR" b="1" i="1" dirty="0" err="1">
                <a:solidFill>
                  <a:schemeClr val="tx2"/>
                </a:solidFill>
                <a:latin typeface="Calibri" panose="020F0502020204030204" pitchFamily="34" charset="0"/>
              </a:rPr>
              <a:t>Art</a:t>
            </a:r>
            <a:r>
              <a:rPr lang="pt-BR" altLang="pt-BR" b="1" i="1" dirty="0">
                <a:solidFill>
                  <a:schemeClr val="tx2"/>
                </a:solidFill>
                <a:latin typeface="Calibri" panose="020F0502020204030204" pitchFamily="34" charset="0"/>
              </a:rPr>
              <a:t> 9º A base de cálculo do imposto é o preço do serviço.</a:t>
            </a:r>
            <a:endParaRPr lang="pt-BR" altLang="pt-BR" b="1" dirty="0">
              <a:solidFill>
                <a:schemeClr val="tx2"/>
              </a:solidFill>
              <a:latin typeface="Calibri" panose="020F0502020204030204" pitchFamily="34" charset="0"/>
            </a:endParaRPr>
          </a:p>
          <a:p>
            <a:pPr algn="just" eaLnBrk="1" hangingPunct="1"/>
            <a:r>
              <a:rPr lang="pt-BR" altLang="pt-BR" b="1" i="1" dirty="0">
                <a:solidFill>
                  <a:schemeClr val="tx2"/>
                </a:solidFill>
                <a:latin typeface="Calibri" panose="020F0502020204030204" pitchFamily="34" charset="0"/>
              </a:rPr>
              <a:t>§ 3° Quando os serviços a que se referem os itens 1, 4, 8, 25, 52, 88, 89, 90, 91 e 92 da lista anexa forem prestados por sociedades, estas ficarão sujeitas ao imposto na forma do § 1°, calculado em relação a cada profissional habilitado, sócio, empregado ou não, que preste serviços em nome da sociedade, embora assumindo responsabilidade pessoal, nos termos da lei aplicável. (Redação dada pela Lei complementar nº 56, de 15.12.1987).</a:t>
            </a:r>
            <a:endParaRPr lang="pt-BR" altLang="pt-BR" b="1" dirty="0">
              <a:solidFill>
                <a:schemeClr val="tx2"/>
              </a:solidFill>
              <a:latin typeface="Calibri" panose="020F0502020204030204" pitchFamily="34" charset="0"/>
            </a:endParaRPr>
          </a:p>
          <a:p>
            <a:pPr eaLnBrk="1" hangingPunct="1"/>
            <a:r>
              <a:rPr lang="pt-PT" altLang="pt-BR" dirty="0">
                <a:solidFill>
                  <a:schemeClr val="tx2"/>
                </a:solidFill>
                <a:latin typeface="Calibri" panose="020F0502020204030204" pitchFamily="34" charset="0"/>
              </a:rPr>
              <a:t> </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Esta norma estabelecia que, algumas sociedades de profissionais (sociedades civis, atualmente sociedade simples), de acordo com as suas atividades, teriam a incidência e a base de cálculo calculada da mesma forma que os profissionais liberais (autônomos) conforme estabelecia o parágrafo 1º do mesmo artigo. O parágrafo 3º estabeleceu de forma clara que o imposto deveria ser calculado em relação:</a:t>
            </a:r>
          </a:p>
          <a:p>
            <a:pPr algn="just" eaLnBrk="1" hangingPunct="1"/>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A cada profissional habilitado que preste serviço em nome da sociedade:</a:t>
            </a:r>
          </a:p>
          <a:p>
            <a:pPr algn="just" eaLnBrk="1" hangingPunct="1"/>
            <a:r>
              <a:rPr lang="pt-BR" altLang="pt-BR" b="1" dirty="0">
                <a:solidFill>
                  <a:schemeClr val="tx2"/>
                </a:solidFill>
                <a:latin typeface="Calibri" panose="020F0502020204030204" pitchFamily="34" charset="0"/>
              </a:rPr>
              <a:t>Sócio; e</a:t>
            </a:r>
          </a:p>
          <a:p>
            <a:pPr algn="just" eaLnBrk="1" hangingPunct="1"/>
            <a:r>
              <a:rPr lang="pt-BR" altLang="pt-BR" b="1" dirty="0">
                <a:solidFill>
                  <a:schemeClr val="tx2"/>
                </a:solidFill>
                <a:latin typeface="Calibri" panose="020F0502020204030204" pitchFamily="34" charset="0"/>
              </a:rPr>
              <a:t>Não sócio</a:t>
            </a:r>
          </a:p>
          <a:p>
            <a:pPr algn="just" eaLnBrk="1" hangingPunct="1"/>
            <a:r>
              <a:rPr lang="pt-BR" altLang="pt-BR" b="1" dirty="0">
                <a:solidFill>
                  <a:schemeClr val="tx2"/>
                </a:solidFill>
                <a:latin typeface="Calibri" panose="020F0502020204030204" pitchFamily="34" charset="0"/>
              </a:rPr>
              <a:t>Embora assumindo responsabilidade pessoal</a:t>
            </a:r>
          </a:p>
          <a:p>
            <a:pPr algn="just" eaLnBrk="1" hangingPunct="1"/>
            <a:r>
              <a:rPr lang="pt-BR" altLang="pt-BR" dirty="0">
                <a:solidFill>
                  <a:schemeClr val="tx2"/>
                </a:solidFill>
                <a:latin typeface="Calibri" panose="020F0502020204030204" pitchFamily="34" charset="0"/>
              </a:rPr>
              <a:t>Este artigo estabelecia que esta forma de tributação, que não pelo faturamento, era permitida apenas para as sociedades de profissionais quando os próprios sócios atuariam, dando a estas um caráter pessoal e não empresarial.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aixaDeTexto 1">
            <a:extLst>
              <a:ext uri="{FF2B5EF4-FFF2-40B4-BE49-F238E27FC236}">
                <a16:creationId xmlns:a16="http://schemas.microsoft.com/office/drawing/2014/main" id="{CB5EEE8B-487D-4667-A937-7FA9008DBBA7}"/>
              </a:ext>
            </a:extLst>
          </p:cNvPr>
          <p:cNvSpPr txBox="1">
            <a:spLocks noChangeArrowheads="1"/>
          </p:cNvSpPr>
          <p:nvPr/>
        </p:nvSpPr>
        <p:spPr bwMode="auto">
          <a:xfrm>
            <a:off x="344129" y="395288"/>
            <a:ext cx="11454581"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2.9 - ANÁLISE DO DECRETO-LEI Nº 406/68</a:t>
            </a:r>
          </a:p>
          <a:p>
            <a:pPr eaLnBrk="1" hangingPunct="1"/>
            <a:endParaRPr lang="pt-BR" altLang="pt-BR" b="1" dirty="0">
              <a:solidFill>
                <a:schemeClr val="tx2"/>
              </a:solidFill>
              <a:latin typeface="Calibri" panose="020F0502020204030204" pitchFamily="34" charset="0"/>
            </a:endParaRPr>
          </a:p>
          <a:p>
            <a:pPr algn="just" eaLnBrk="1" hangingPunct="1"/>
            <a:r>
              <a:rPr lang="pt-BR" altLang="pt-BR" b="1" i="1" dirty="0" err="1">
                <a:solidFill>
                  <a:schemeClr val="tx2"/>
                </a:solidFill>
                <a:latin typeface="Calibri" panose="020F0502020204030204" pitchFamily="34" charset="0"/>
              </a:rPr>
              <a:t>Art</a:t>
            </a:r>
            <a:r>
              <a:rPr lang="pt-BR" altLang="pt-BR" b="1" i="1" dirty="0">
                <a:solidFill>
                  <a:schemeClr val="tx2"/>
                </a:solidFill>
                <a:latin typeface="Calibri" panose="020F0502020204030204" pitchFamily="34" charset="0"/>
              </a:rPr>
              <a:t> 9º A base de cálculo do imposto é o preço do serviço.</a:t>
            </a:r>
            <a:endParaRPr lang="pt-BR" altLang="pt-BR" b="1" dirty="0">
              <a:solidFill>
                <a:schemeClr val="tx2"/>
              </a:solidFill>
              <a:latin typeface="Calibri" panose="020F0502020204030204" pitchFamily="34" charset="0"/>
            </a:endParaRPr>
          </a:p>
          <a:p>
            <a:pPr algn="just" eaLnBrk="1" hangingPunct="1"/>
            <a:r>
              <a:rPr lang="pt-BR" altLang="pt-BR" b="1" i="1" dirty="0">
                <a:solidFill>
                  <a:schemeClr val="tx2"/>
                </a:solidFill>
                <a:latin typeface="Calibri" panose="020F0502020204030204" pitchFamily="34" charset="0"/>
              </a:rPr>
              <a:t>§ 3° Quando os serviços a que se referem os itens 1, 4, 8, 25, 52, 88, 89, 90, 91 e 92 da lista anexa forem prestados por sociedades, estas ficarão sujeitas ao imposto na forma do § 1°, calculado em relação a cada profissional habilitado, sócio, empregado ou não, que preste serviços em nome da sociedade, embora assumindo responsabilidade pessoal, nos termos da lei aplicável. (Redação dada pela Lei complementar nº 56, de 15.12.1987).</a:t>
            </a:r>
            <a:endParaRPr lang="pt-BR" altLang="pt-BR" b="1" dirty="0">
              <a:solidFill>
                <a:schemeClr val="tx2"/>
              </a:solidFill>
              <a:latin typeface="Calibri" panose="020F0502020204030204" pitchFamily="34" charset="0"/>
            </a:endParaRPr>
          </a:p>
          <a:p>
            <a:pPr eaLnBrk="1" hangingPunct="1"/>
            <a:r>
              <a:rPr lang="pt-PT" altLang="pt-BR" dirty="0">
                <a:solidFill>
                  <a:schemeClr val="tx2"/>
                </a:solidFill>
                <a:latin typeface="Calibri" panose="020F0502020204030204" pitchFamily="34" charset="0"/>
              </a:rPr>
              <a:t> </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Esta norma estabelecia que, algumas sociedades de profissionais (sociedades civis, atualmente sociedade simples), de acordo com as suas atividades, teriam a incidência e a base de cálculo calculada da mesma forma que os profissionais liberais (autônomos) conforme estabelecia o parágrafo 1º do mesmo artigo. O parágrafo 3º estabeleceu de forma clara que o imposto deveria ser calculado em relação:</a:t>
            </a:r>
          </a:p>
          <a:p>
            <a:pPr algn="just" eaLnBrk="1" hangingPunct="1"/>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A cada profissional habilitado que preste serviço em nome da sociedade:</a:t>
            </a:r>
          </a:p>
          <a:p>
            <a:pPr algn="just" eaLnBrk="1" hangingPunct="1"/>
            <a:r>
              <a:rPr lang="pt-BR" altLang="pt-BR" b="1" dirty="0">
                <a:solidFill>
                  <a:schemeClr val="tx2"/>
                </a:solidFill>
                <a:latin typeface="Calibri" panose="020F0502020204030204" pitchFamily="34" charset="0"/>
              </a:rPr>
              <a:t>Sócio; e</a:t>
            </a:r>
          </a:p>
          <a:p>
            <a:pPr algn="just" eaLnBrk="1" hangingPunct="1"/>
            <a:r>
              <a:rPr lang="pt-BR" altLang="pt-BR" b="1" dirty="0">
                <a:solidFill>
                  <a:schemeClr val="tx2"/>
                </a:solidFill>
                <a:latin typeface="Calibri" panose="020F0502020204030204" pitchFamily="34" charset="0"/>
              </a:rPr>
              <a:t>Não sócio</a:t>
            </a:r>
          </a:p>
          <a:p>
            <a:pPr algn="just" eaLnBrk="1" hangingPunct="1"/>
            <a:r>
              <a:rPr lang="pt-BR" altLang="pt-BR" b="1" dirty="0">
                <a:solidFill>
                  <a:schemeClr val="tx2"/>
                </a:solidFill>
                <a:latin typeface="Calibri" panose="020F0502020204030204" pitchFamily="34" charset="0"/>
              </a:rPr>
              <a:t>Embora assumindo responsabilidade pessoal</a:t>
            </a:r>
          </a:p>
          <a:p>
            <a:pPr algn="just" eaLnBrk="1" hangingPunct="1"/>
            <a:r>
              <a:rPr lang="pt-BR" altLang="pt-BR" dirty="0">
                <a:solidFill>
                  <a:schemeClr val="tx2"/>
                </a:solidFill>
                <a:latin typeface="Calibri" panose="020F0502020204030204" pitchFamily="34" charset="0"/>
              </a:rPr>
              <a:t>Este artigo estabelecia que esta forma de tributação, que não pelo faturamento, era permitida apenas para as sociedades de profissionais quando os próprios sócios atuariam, dando a estas um caráter pessoal e não empresarial.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F52E79B-6710-419E-8470-31CCD73F0A29}"/>
              </a:ext>
            </a:extLst>
          </p:cNvPr>
          <p:cNvSpPr txBox="1"/>
          <p:nvPr/>
        </p:nvSpPr>
        <p:spPr>
          <a:xfrm>
            <a:off x="491613" y="401383"/>
            <a:ext cx="11208773" cy="5378395"/>
          </a:xfrm>
          <a:prstGeom prst="rect">
            <a:avLst/>
          </a:prstGeom>
          <a:noFill/>
        </p:spPr>
        <p:txBody>
          <a:bodyPr wrap="square">
            <a:spAutoFit/>
          </a:bodyPr>
          <a:lstStyle/>
          <a:p>
            <a:pPr algn="ctr">
              <a:defRPr/>
            </a:pPr>
            <a:r>
              <a:rPr lang="pt-BR" b="1" dirty="0">
                <a:solidFill>
                  <a:schemeClr val="tx2"/>
                </a:solidFill>
              </a:rPr>
              <a:t>7 – O PROCESSO ADMINISTRATIVO E AS ESPÉCIES DE CONSTITUIÇÃO DO CRÉDITO TRIBUTÁRIO</a:t>
            </a:r>
            <a:endParaRPr lang="pt-BR" dirty="0">
              <a:solidFill>
                <a:schemeClr val="tx2"/>
              </a:solidFill>
            </a:endParaRPr>
          </a:p>
          <a:p>
            <a:pPr algn="just">
              <a:defRPr/>
            </a:pPr>
            <a:r>
              <a:rPr lang="pt-BR" dirty="0">
                <a:solidFill>
                  <a:schemeClr val="tx2"/>
                </a:solidFill>
              </a:rPr>
              <a:t> </a:t>
            </a:r>
          </a:p>
          <a:p>
            <a:pPr algn="just">
              <a:defRPr/>
            </a:pPr>
            <a:r>
              <a:rPr lang="pt-BR" b="1" dirty="0">
                <a:solidFill>
                  <a:schemeClr val="tx2"/>
                </a:solidFill>
              </a:rPr>
              <a:t>7.1 – O LANÇAMENTO TRIBUTÁRIO</a:t>
            </a:r>
            <a:endParaRPr lang="pt-BR" dirty="0">
              <a:solidFill>
                <a:schemeClr val="tx2"/>
              </a:solidFill>
            </a:endParaRPr>
          </a:p>
          <a:p>
            <a:pPr marL="720725" algn="just">
              <a:defRPr/>
            </a:pPr>
            <a:r>
              <a:rPr lang="pt-BR" b="1" i="1" dirty="0">
                <a:solidFill>
                  <a:schemeClr val="tx2"/>
                </a:solidFill>
              </a:rPr>
              <a:t>Art. 142.</a:t>
            </a:r>
            <a:r>
              <a:rPr lang="pt-BR" i="1" dirty="0">
                <a:solidFill>
                  <a:schemeClr val="tx2"/>
                </a:solidFill>
              </a:rPr>
              <a:t> Compete privativamente à autoridade administrativa constituir o crédito tributário pelo lançamento, assim entendido o procedimento administrativo tendente a verificar a ocorrência do fato gerador da obrigação correspondente, determinar a matéria tributável, calcular o montante do tributo devido, identificar o sujeito passivo e, sendo caso, propor a aplicação da penalidade cabível. </a:t>
            </a:r>
            <a:endParaRPr lang="pt-BR" dirty="0">
              <a:solidFill>
                <a:schemeClr val="tx2"/>
              </a:solidFill>
            </a:endParaRPr>
          </a:p>
          <a:p>
            <a:pPr marL="720725" algn="just">
              <a:defRPr/>
            </a:pPr>
            <a:r>
              <a:rPr lang="pt-BR" b="1" i="1" dirty="0">
                <a:solidFill>
                  <a:schemeClr val="tx2"/>
                </a:solidFill>
              </a:rPr>
              <a:t>Parágrafo único.</a:t>
            </a:r>
            <a:r>
              <a:rPr lang="pt-BR" i="1" dirty="0">
                <a:solidFill>
                  <a:schemeClr val="tx2"/>
                </a:solidFill>
              </a:rPr>
              <a:t> A atividade administrativa de lançamento é vinculada e obrigatória, sob pena de responsabilidade funcional.</a:t>
            </a:r>
            <a:endParaRPr lang="pt-BR" dirty="0">
              <a:solidFill>
                <a:schemeClr val="tx2"/>
              </a:solidFill>
            </a:endParaRPr>
          </a:p>
          <a:p>
            <a:pPr algn="just">
              <a:defRPr/>
            </a:pPr>
            <a:r>
              <a:rPr lang="pt-BR" dirty="0">
                <a:solidFill>
                  <a:schemeClr val="tx2"/>
                </a:solidFill>
              </a:rPr>
              <a:t> </a:t>
            </a:r>
          </a:p>
          <a:p>
            <a:pPr algn="just">
              <a:defRPr/>
            </a:pPr>
            <a:r>
              <a:rPr lang="pt-BR" b="1" dirty="0">
                <a:solidFill>
                  <a:schemeClr val="tx2"/>
                </a:solidFill>
              </a:rPr>
              <a:t>7.1.1 – As espécies de lançamento</a:t>
            </a:r>
          </a:p>
          <a:p>
            <a:pPr algn="just">
              <a:defRPr/>
            </a:pPr>
            <a:r>
              <a:rPr lang="pt-BR" dirty="0">
                <a:solidFill>
                  <a:schemeClr val="tx2"/>
                </a:solidFill>
              </a:rPr>
              <a:t> Os lançamentos tributários são classificados em três espécies distintas:</a:t>
            </a:r>
          </a:p>
          <a:p>
            <a:pPr algn="just">
              <a:defRPr/>
            </a:pPr>
            <a:r>
              <a:rPr lang="pt-BR" sz="900" dirty="0">
                <a:solidFill>
                  <a:schemeClr val="tx2"/>
                </a:solidFill>
              </a:rPr>
              <a:t> </a:t>
            </a:r>
            <a:endParaRPr lang="pt-BR" sz="100" dirty="0">
              <a:solidFill>
                <a:schemeClr val="tx2"/>
              </a:solidFill>
            </a:endParaRPr>
          </a:p>
          <a:p>
            <a:pPr algn="just">
              <a:defRPr/>
            </a:pPr>
            <a:r>
              <a:rPr lang="pt-BR" dirty="0">
                <a:solidFill>
                  <a:schemeClr val="tx2"/>
                </a:solidFill>
              </a:rPr>
              <a:t>- Lançamento por declaração;</a:t>
            </a:r>
          </a:p>
          <a:p>
            <a:pPr algn="just">
              <a:defRPr/>
            </a:pPr>
            <a:r>
              <a:rPr lang="pt-BR" dirty="0">
                <a:solidFill>
                  <a:schemeClr val="tx2"/>
                </a:solidFill>
              </a:rPr>
              <a:t>- Lançamento por homologação; e</a:t>
            </a:r>
          </a:p>
          <a:p>
            <a:pPr algn="just">
              <a:defRPr/>
            </a:pPr>
            <a:r>
              <a:rPr lang="pt-BR" dirty="0">
                <a:solidFill>
                  <a:schemeClr val="tx2"/>
                </a:solidFill>
              </a:rPr>
              <a:t>- Lançamento de ofício.</a:t>
            </a:r>
          </a:p>
          <a:p>
            <a:pPr algn="just">
              <a:defRPr/>
            </a:pPr>
            <a:r>
              <a:rPr lang="pt-BR" sz="1050" dirty="0">
                <a:solidFill>
                  <a:schemeClr val="tx2"/>
                </a:solidFill>
              </a:rPr>
              <a:t> </a:t>
            </a:r>
          </a:p>
          <a:p>
            <a:pPr algn="just">
              <a:defRPr/>
            </a:pPr>
            <a:r>
              <a:rPr lang="pt-BR" dirty="0">
                <a:solidFill>
                  <a:schemeClr val="tx2"/>
                </a:solidFill>
              </a:rPr>
              <a:t>Esta classificação é feita conforme o procedimento preparatório que antecede o lançamento propriamente dito, o grau de participação do contribuinte nestes procedimentos, a titularidade da iniciativa para a realização do mesmo, dentre outras.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53166415-7CFB-723C-B634-2E3099E06EF2}"/>
              </a:ext>
            </a:extLst>
          </p:cNvPr>
          <p:cNvSpPr txBox="1"/>
          <p:nvPr/>
        </p:nvSpPr>
        <p:spPr>
          <a:xfrm>
            <a:off x="414044" y="311491"/>
            <a:ext cx="10988348" cy="461665"/>
          </a:xfrm>
          <a:prstGeom prst="rect">
            <a:avLst/>
          </a:prstGeom>
          <a:noFill/>
        </p:spPr>
        <p:txBody>
          <a:bodyPr wrap="square">
            <a:spAutoFit/>
          </a:bodyPr>
          <a:lstStyle/>
          <a:p>
            <a:pPr algn="ctr"/>
            <a:r>
              <a:rPr lang="pt-BR" sz="2400" b="1" dirty="0">
                <a:solidFill>
                  <a:srgbClr val="002060"/>
                </a:solidFill>
              </a:rPr>
              <a:t>QUAIS TRIBUTOS SERÃO EXTINTOS PELA REFORMA?</a:t>
            </a:r>
            <a:endParaRPr lang="pt-BR" b="1" dirty="0">
              <a:solidFill>
                <a:srgbClr val="002060"/>
              </a:solidFill>
            </a:endParaRPr>
          </a:p>
        </p:txBody>
      </p:sp>
      <p:sp>
        <p:nvSpPr>
          <p:cNvPr id="7" name="CaixaDeTexto 6">
            <a:extLst>
              <a:ext uri="{FF2B5EF4-FFF2-40B4-BE49-F238E27FC236}">
                <a16:creationId xmlns:a16="http://schemas.microsoft.com/office/drawing/2014/main" id="{7D7474B0-5BD9-1C86-6E7D-97B9512B23D8}"/>
              </a:ext>
            </a:extLst>
          </p:cNvPr>
          <p:cNvSpPr txBox="1"/>
          <p:nvPr/>
        </p:nvSpPr>
        <p:spPr>
          <a:xfrm>
            <a:off x="7111089" y="1108811"/>
            <a:ext cx="4253983" cy="923330"/>
          </a:xfrm>
          <a:prstGeom prst="rect">
            <a:avLst/>
          </a:prstGeom>
          <a:solidFill>
            <a:schemeClr val="accent6">
              <a:lumMod val="20000"/>
              <a:lumOff val="80000"/>
            </a:schemeClr>
          </a:solidFill>
        </p:spPr>
        <p:txBody>
          <a:bodyPr wrap="square">
            <a:spAutoFit/>
          </a:bodyPr>
          <a:lstStyle/>
          <a:p>
            <a:pPr algn="just"/>
            <a:r>
              <a:rPr lang="pt-BR" dirty="0">
                <a:solidFill>
                  <a:srgbClr val="002060"/>
                </a:solidFill>
              </a:rPr>
              <a:t>Substituídos pela </a:t>
            </a:r>
            <a:r>
              <a:rPr lang="pt-BR" b="1" dirty="0">
                <a:solidFill>
                  <a:srgbClr val="002060"/>
                </a:solidFill>
              </a:rPr>
              <a:t>Contribuição sobre Bens e Serviços (CBS)</a:t>
            </a:r>
            <a:r>
              <a:rPr lang="pt-BR" dirty="0">
                <a:solidFill>
                  <a:srgbClr val="002060"/>
                </a:solidFill>
              </a:rPr>
              <a:t>, a ser arrecadada pela União.</a:t>
            </a:r>
          </a:p>
        </p:txBody>
      </p:sp>
      <p:sp>
        <p:nvSpPr>
          <p:cNvPr id="9" name="CaixaDeTexto 8">
            <a:extLst>
              <a:ext uri="{FF2B5EF4-FFF2-40B4-BE49-F238E27FC236}">
                <a16:creationId xmlns:a16="http://schemas.microsoft.com/office/drawing/2014/main" id="{DFCC3A5E-9C2C-25D2-E674-1FC0AB50B50C}"/>
              </a:ext>
            </a:extLst>
          </p:cNvPr>
          <p:cNvSpPr txBox="1"/>
          <p:nvPr/>
        </p:nvSpPr>
        <p:spPr>
          <a:xfrm>
            <a:off x="7073767" y="2261419"/>
            <a:ext cx="4291305" cy="1200329"/>
          </a:xfrm>
          <a:prstGeom prst="rect">
            <a:avLst/>
          </a:prstGeom>
          <a:solidFill>
            <a:schemeClr val="accent6">
              <a:lumMod val="20000"/>
              <a:lumOff val="80000"/>
            </a:schemeClr>
          </a:solidFill>
        </p:spPr>
        <p:txBody>
          <a:bodyPr wrap="square">
            <a:spAutoFit/>
          </a:bodyPr>
          <a:lstStyle/>
          <a:p>
            <a:pPr algn="just"/>
            <a:r>
              <a:rPr lang="pt-BR" dirty="0">
                <a:solidFill>
                  <a:srgbClr val="002060"/>
                </a:solidFill>
              </a:rPr>
              <a:t>Imposto sobre Produtos Industrializados (IPI) seria incorporado à CBS, incidirá apenas sobre mercadorias concorrentes às produzidas na Zona Franca de Manaus.</a:t>
            </a:r>
          </a:p>
        </p:txBody>
      </p:sp>
      <p:sp>
        <p:nvSpPr>
          <p:cNvPr id="11" name="CaixaDeTexto 10">
            <a:extLst>
              <a:ext uri="{FF2B5EF4-FFF2-40B4-BE49-F238E27FC236}">
                <a16:creationId xmlns:a16="http://schemas.microsoft.com/office/drawing/2014/main" id="{B4F14D3C-88CA-65E5-EF2E-98DA6D0DD10A}"/>
              </a:ext>
            </a:extLst>
          </p:cNvPr>
          <p:cNvSpPr txBox="1"/>
          <p:nvPr/>
        </p:nvSpPr>
        <p:spPr>
          <a:xfrm>
            <a:off x="404421" y="3540356"/>
            <a:ext cx="6074229" cy="923330"/>
          </a:xfrm>
          <a:prstGeom prst="rect">
            <a:avLst/>
          </a:prstGeom>
          <a:solidFill>
            <a:schemeClr val="accent5">
              <a:lumMod val="60000"/>
              <a:lumOff val="40000"/>
            </a:schemeClr>
          </a:solidFill>
        </p:spPr>
        <p:txBody>
          <a:bodyPr wrap="square">
            <a:spAutoFit/>
          </a:bodyPr>
          <a:lstStyle/>
          <a:p>
            <a:r>
              <a:rPr lang="pt-BR" b="1" dirty="0">
                <a:solidFill>
                  <a:srgbClr val="002060"/>
                </a:solidFill>
              </a:rPr>
              <a:t>TRIBUTO ESTADUAL</a:t>
            </a:r>
          </a:p>
          <a:p>
            <a:r>
              <a:rPr lang="pt-BR" dirty="0">
                <a:solidFill>
                  <a:srgbClr val="002060"/>
                </a:solidFill>
              </a:rPr>
              <a:t>Imposto sobre a Circulação de Mercadorias e Serviços (ICMS), administrado pelos estados. </a:t>
            </a:r>
          </a:p>
        </p:txBody>
      </p:sp>
      <p:sp>
        <p:nvSpPr>
          <p:cNvPr id="13" name="CaixaDeTexto 12">
            <a:extLst>
              <a:ext uri="{FF2B5EF4-FFF2-40B4-BE49-F238E27FC236}">
                <a16:creationId xmlns:a16="http://schemas.microsoft.com/office/drawing/2014/main" id="{9D660676-067C-5C21-4C69-942124AF74B3}"/>
              </a:ext>
            </a:extLst>
          </p:cNvPr>
          <p:cNvSpPr txBox="1"/>
          <p:nvPr/>
        </p:nvSpPr>
        <p:spPr>
          <a:xfrm>
            <a:off x="369432" y="4669949"/>
            <a:ext cx="6109218" cy="646331"/>
          </a:xfrm>
          <a:prstGeom prst="rect">
            <a:avLst/>
          </a:prstGeom>
          <a:solidFill>
            <a:schemeClr val="accent4">
              <a:lumMod val="40000"/>
              <a:lumOff val="60000"/>
            </a:schemeClr>
          </a:solidFill>
        </p:spPr>
        <p:txBody>
          <a:bodyPr wrap="square">
            <a:spAutoFit/>
          </a:bodyPr>
          <a:lstStyle/>
          <a:p>
            <a:r>
              <a:rPr lang="pt-BR" b="1" dirty="0">
                <a:solidFill>
                  <a:srgbClr val="002060"/>
                </a:solidFill>
              </a:rPr>
              <a:t>TRIBUTO MUNICIPAL</a:t>
            </a:r>
          </a:p>
          <a:p>
            <a:r>
              <a:rPr lang="pt-BR" dirty="0">
                <a:solidFill>
                  <a:srgbClr val="002060"/>
                </a:solidFill>
              </a:rPr>
              <a:t>Imposto sobre Serviços (ISS), arrecadado pelos municípios.</a:t>
            </a:r>
          </a:p>
        </p:txBody>
      </p:sp>
      <p:sp>
        <p:nvSpPr>
          <p:cNvPr id="15" name="CaixaDeTexto 14">
            <a:extLst>
              <a:ext uri="{FF2B5EF4-FFF2-40B4-BE49-F238E27FC236}">
                <a16:creationId xmlns:a16="http://schemas.microsoft.com/office/drawing/2014/main" id="{2C0FC3C4-C95D-EF21-0A4C-D65E7A7F205F}"/>
              </a:ext>
            </a:extLst>
          </p:cNvPr>
          <p:cNvSpPr txBox="1"/>
          <p:nvPr/>
        </p:nvSpPr>
        <p:spPr>
          <a:xfrm>
            <a:off x="7073767" y="3725022"/>
            <a:ext cx="4328625" cy="1477328"/>
          </a:xfrm>
          <a:prstGeom prst="rect">
            <a:avLst/>
          </a:prstGeom>
          <a:solidFill>
            <a:schemeClr val="accent4">
              <a:lumMod val="60000"/>
              <a:lumOff val="40000"/>
            </a:schemeClr>
          </a:solidFill>
        </p:spPr>
        <p:txBody>
          <a:bodyPr wrap="square">
            <a:spAutoFit/>
          </a:bodyPr>
          <a:lstStyle/>
          <a:p>
            <a:pPr algn="just"/>
            <a:r>
              <a:rPr lang="pt-BR" dirty="0">
                <a:solidFill>
                  <a:srgbClr val="002060"/>
                </a:solidFill>
              </a:rPr>
              <a:t>Eles serão substituídos pelo </a:t>
            </a:r>
            <a:r>
              <a:rPr lang="pt-BR" b="1" dirty="0">
                <a:solidFill>
                  <a:srgbClr val="002060"/>
                </a:solidFill>
              </a:rPr>
              <a:t>Imposto sobre Bens e Serviços (IBS)</a:t>
            </a:r>
            <a:r>
              <a:rPr lang="pt-BR" dirty="0">
                <a:solidFill>
                  <a:srgbClr val="002060"/>
                </a:solidFill>
              </a:rPr>
              <a:t>. imposto a ser cobrado no local de consumo dos bens e serviços, com desconto do tributo pago em fases anteriores da produção.</a:t>
            </a:r>
          </a:p>
        </p:txBody>
      </p:sp>
      <p:sp>
        <p:nvSpPr>
          <p:cNvPr id="17" name="CaixaDeTexto 16">
            <a:extLst>
              <a:ext uri="{FF2B5EF4-FFF2-40B4-BE49-F238E27FC236}">
                <a16:creationId xmlns:a16="http://schemas.microsoft.com/office/drawing/2014/main" id="{F513B076-45B6-1A5A-5BB6-58BF97DF4A87}"/>
              </a:ext>
            </a:extLst>
          </p:cNvPr>
          <p:cNvSpPr txBox="1"/>
          <p:nvPr/>
        </p:nvSpPr>
        <p:spPr>
          <a:xfrm>
            <a:off x="411713" y="1032038"/>
            <a:ext cx="6124961" cy="2308324"/>
          </a:xfrm>
          <a:prstGeom prst="rect">
            <a:avLst/>
          </a:prstGeom>
          <a:solidFill>
            <a:schemeClr val="accent6">
              <a:lumMod val="60000"/>
              <a:lumOff val="40000"/>
            </a:schemeClr>
          </a:solidFill>
        </p:spPr>
        <p:txBody>
          <a:bodyPr wrap="square">
            <a:spAutoFit/>
          </a:bodyPr>
          <a:lstStyle/>
          <a:p>
            <a:pPr algn="just"/>
            <a:r>
              <a:rPr lang="pt-BR" b="1" dirty="0">
                <a:solidFill>
                  <a:srgbClr val="002060"/>
                </a:solidFill>
              </a:rPr>
              <a:t>TRIBUTOS FEDERAIS</a:t>
            </a:r>
          </a:p>
          <a:p>
            <a:pPr algn="just"/>
            <a:endParaRPr lang="pt-BR" dirty="0">
              <a:solidFill>
                <a:srgbClr val="002060"/>
              </a:solidFill>
            </a:endParaRPr>
          </a:p>
          <a:p>
            <a:pPr algn="just"/>
            <a:r>
              <a:rPr lang="pt-BR" dirty="0">
                <a:solidFill>
                  <a:srgbClr val="002060"/>
                </a:solidFill>
              </a:rPr>
              <a:t>Programa de Integração Social (PIS)</a:t>
            </a:r>
          </a:p>
          <a:p>
            <a:pPr algn="just"/>
            <a:endParaRPr lang="pt-BR" dirty="0">
              <a:solidFill>
                <a:srgbClr val="002060"/>
              </a:solidFill>
            </a:endParaRPr>
          </a:p>
          <a:p>
            <a:pPr algn="just"/>
            <a:r>
              <a:rPr lang="pt-BR" dirty="0">
                <a:solidFill>
                  <a:srgbClr val="002060"/>
                </a:solidFill>
              </a:rPr>
              <a:t>Contribuição para o Financiamento da Seguridade Social (</a:t>
            </a:r>
            <a:r>
              <a:rPr lang="pt-BR" dirty="0" err="1">
                <a:solidFill>
                  <a:srgbClr val="002060"/>
                </a:solidFill>
              </a:rPr>
              <a:t>Cofins</a:t>
            </a:r>
            <a:r>
              <a:rPr lang="pt-BR" dirty="0">
                <a:solidFill>
                  <a:srgbClr val="002060"/>
                </a:solidFill>
              </a:rPr>
              <a:t>). </a:t>
            </a:r>
          </a:p>
          <a:p>
            <a:pPr algn="just"/>
            <a:endParaRPr lang="pt-BR" dirty="0">
              <a:solidFill>
                <a:srgbClr val="002060"/>
              </a:solidFill>
            </a:endParaRPr>
          </a:p>
          <a:p>
            <a:pPr algn="just"/>
            <a:r>
              <a:rPr lang="pt-BR" dirty="0">
                <a:solidFill>
                  <a:srgbClr val="002060"/>
                </a:solidFill>
              </a:rPr>
              <a:t>Imposto sobre Produtos Industrializados (IPI) </a:t>
            </a:r>
            <a:r>
              <a:rPr lang="pt-BR" b="1" dirty="0">
                <a:solidFill>
                  <a:srgbClr val="002060"/>
                </a:solidFill>
              </a:rPr>
              <a:t>(PARCIALMENTE )</a:t>
            </a:r>
          </a:p>
        </p:txBody>
      </p:sp>
      <p:sp>
        <p:nvSpPr>
          <p:cNvPr id="18" name="Chave Direita 17">
            <a:extLst>
              <a:ext uri="{FF2B5EF4-FFF2-40B4-BE49-F238E27FC236}">
                <a16:creationId xmlns:a16="http://schemas.microsoft.com/office/drawing/2014/main" id="{62AB81C5-62CE-2BB2-8FCE-982F50101685}"/>
              </a:ext>
            </a:extLst>
          </p:cNvPr>
          <p:cNvSpPr/>
          <p:nvPr/>
        </p:nvSpPr>
        <p:spPr>
          <a:xfrm>
            <a:off x="6464903" y="1049656"/>
            <a:ext cx="513183" cy="2273088"/>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0" name="Chave Direita 19">
            <a:extLst>
              <a:ext uri="{FF2B5EF4-FFF2-40B4-BE49-F238E27FC236}">
                <a16:creationId xmlns:a16="http://schemas.microsoft.com/office/drawing/2014/main" id="{64430B54-5BB8-6359-0632-89FE4FFE940F}"/>
              </a:ext>
            </a:extLst>
          </p:cNvPr>
          <p:cNvSpPr/>
          <p:nvPr/>
        </p:nvSpPr>
        <p:spPr>
          <a:xfrm>
            <a:off x="6484712" y="3540244"/>
            <a:ext cx="321905" cy="1776036"/>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2" name="Espaço Reservado para Número de Slide 21">
            <a:extLst>
              <a:ext uri="{FF2B5EF4-FFF2-40B4-BE49-F238E27FC236}">
                <a16:creationId xmlns:a16="http://schemas.microsoft.com/office/drawing/2014/main" id="{6CB430CA-081C-F160-8612-A4BEF1C91089}"/>
              </a:ext>
            </a:extLst>
          </p:cNvPr>
          <p:cNvSpPr>
            <a:spLocks noGrp="1"/>
          </p:cNvSpPr>
          <p:nvPr>
            <p:ph type="sldNum" sz="quarter" idx="12"/>
          </p:nvPr>
        </p:nvSpPr>
        <p:spPr/>
        <p:txBody>
          <a:bodyPr/>
          <a:lstStyle/>
          <a:p>
            <a:fld id="{9E0BF24F-823E-4E55-9B3A-D223028FDF52}" type="slidenum">
              <a:rPr lang="pt-BR" smtClean="0"/>
              <a:t>3</a:t>
            </a:fld>
            <a:endParaRPr lang="pt-BR"/>
          </a:p>
        </p:txBody>
      </p:sp>
    </p:spTree>
    <p:extLst>
      <p:ext uri="{BB962C8B-B14F-4D97-AF65-F5344CB8AC3E}">
        <p14:creationId xmlns:p14="http://schemas.microsoft.com/office/powerpoint/2010/main" val="1989124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agem 1">
            <a:extLst>
              <a:ext uri="{FF2B5EF4-FFF2-40B4-BE49-F238E27FC236}">
                <a16:creationId xmlns:a16="http://schemas.microsoft.com/office/drawing/2014/main" id="{5F28BC89-E45C-802B-457C-429F4C998D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9485" y="284480"/>
            <a:ext cx="4639121" cy="613310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F9CAE198-D079-FD1F-EE61-72830B4EC9CA}"/>
              </a:ext>
            </a:extLst>
          </p:cNvPr>
          <p:cNvSpPr/>
          <p:nvPr/>
        </p:nvSpPr>
        <p:spPr>
          <a:xfrm>
            <a:off x="1612491" y="1448947"/>
            <a:ext cx="3543217" cy="324104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b="1">
                <a:solidFill>
                  <a:schemeClr val="bg1"/>
                </a:solidFill>
                <a:latin typeface="+mn-lt"/>
              </a:rPr>
              <a:t>AUTO DE INFRAÇAO E LANÇAMENTO Nº 3.997, DE 06 DE MARÇO DE 1989</a:t>
            </a:r>
            <a:endParaRPr lang="pt-BR"/>
          </a:p>
        </p:txBody>
      </p:sp>
      <p:sp>
        <p:nvSpPr>
          <p:cNvPr id="4" name="Seta: para a Direita 3">
            <a:extLst>
              <a:ext uri="{FF2B5EF4-FFF2-40B4-BE49-F238E27FC236}">
                <a16:creationId xmlns:a16="http://schemas.microsoft.com/office/drawing/2014/main" id="{E43BA0A1-D939-2436-3544-DA78C373EF82}"/>
              </a:ext>
            </a:extLst>
          </p:cNvPr>
          <p:cNvSpPr/>
          <p:nvPr/>
        </p:nvSpPr>
        <p:spPr>
          <a:xfrm>
            <a:off x="5315649" y="2507226"/>
            <a:ext cx="1720645" cy="727587"/>
          </a:xfrm>
          <a:prstGeom prst="rightArrow">
            <a:avLst/>
          </a:prstGeom>
          <a:solidFill>
            <a:schemeClr val="accent5"/>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2F1C9AE-B283-8EB1-5418-709DB694D872}"/>
              </a:ext>
            </a:extLst>
          </p:cNvPr>
          <p:cNvPicPr>
            <a:picLocks noChangeAspect="1"/>
          </p:cNvPicPr>
          <p:nvPr/>
        </p:nvPicPr>
        <p:blipFill rotWithShape="1">
          <a:blip r:embed="rId3"/>
          <a:srcRect l="32658" t="13839" r="33829" b="9199"/>
          <a:stretch/>
        </p:blipFill>
        <p:spPr>
          <a:xfrm>
            <a:off x="0" y="694482"/>
            <a:ext cx="4085864" cy="5278056"/>
          </a:xfrm>
          <a:prstGeom prst="rect">
            <a:avLst/>
          </a:prstGeom>
        </p:spPr>
      </p:pic>
      <p:pic>
        <p:nvPicPr>
          <p:cNvPr id="5" name="Imagem 4">
            <a:extLst>
              <a:ext uri="{FF2B5EF4-FFF2-40B4-BE49-F238E27FC236}">
                <a16:creationId xmlns:a16="http://schemas.microsoft.com/office/drawing/2014/main" id="{4DC7B728-FA99-6C0E-9FA7-FFB382D186C9}"/>
              </a:ext>
            </a:extLst>
          </p:cNvPr>
          <p:cNvPicPr>
            <a:picLocks noChangeAspect="1"/>
          </p:cNvPicPr>
          <p:nvPr/>
        </p:nvPicPr>
        <p:blipFill rotWithShape="1">
          <a:blip r:embed="rId4"/>
          <a:srcRect l="17847" t="14092" r="19589" b="4136"/>
          <a:stretch/>
        </p:blipFill>
        <p:spPr>
          <a:xfrm>
            <a:off x="4541135" y="176515"/>
            <a:ext cx="7130005" cy="5242015"/>
          </a:xfrm>
          <a:prstGeom prst="rect">
            <a:avLst/>
          </a:prstGeom>
        </p:spPr>
      </p:pic>
      <p:sp>
        <p:nvSpPr>
          <p:cNvPr id="7" name="CaixaDeTexto 6">
            <a:extLst>
              <a:ext uri="{FF2B5EF4-FFF2-40B4-BE49-F238E27FC236}">
                <a16:creationId xmlns:a16="http://schemas.microsoft.com/office/drawing/2014/main" id="{5B35550A-14BB-5ABD-D6EB-1E64E4D15671}"/>
              </a:ext>
            </a:extLst>
          </p:cNvPr>
          <p:cNvSpPr txBox="1"/>
          <p:nvPr/>
        </p:nvSpPr>
        <p:spPr>
          <a:xfrm>
            <a:off x="7364393" y="5630834"/>
            <a:ext cx="4306747" cy="400110"/>
          </a:xfrm>
          <a:prstGeom prst="rect">
            <a:avLst/>
          </a:prstGeom>
          <a:noFill/>
        </p:spPr>
        <p:txBody>
          <a:bodyPr wrap="square">
            <a:spAutoFit/>
          </a:bodyPr>
          <a:lstStyle/>
          <a:p>
            <a:r>
              <a:rPr lang="pt-BR" sz="1000" dirty="0"/>
              <a:t>https://www.cnm.org.br/comunicacao/noticias/abih-diz-que-a-incidencia-de-iss-sobre-preco-total-das-diarias-e-inconstitucional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aixaDeTexto 1">
            <a:extLst>
              <a:ext uri="{FF2B5EF4-FFF2-40B4-BE49-F238E27FC236}">
                <a16:creationId xmlns:a16="http://schemas.microsoft.com/office/drawing/2014/main" id="{A0BF1481-8923-4B52-A1CE-9E95D035539C}"/>
              </a:ext>
            </a:extLst>
          </p:cNvPr>
          <p:cNvSpPr txBox="1">
            <a:spLocks noChangeArrowheads="1"/>
          </p:cNvSpPr>
          <p:nvPr/>
        </p:nvSpPr>
        <p:spPr bwMode="auto">
          <a:xfrm>
            <a:off x="597159" y="765175"/>
            <a:ext cx="1100079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8 - PROCEDIMENTOS PREPARATÓRIOS PARA O LANÇAMENTO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b="1" dirty="0">
                <a:solidFill>
                  <a:schemeClr val="tx2"/>
                </a:solidFill>
                <a:latin typeface="Calibri" panose="020F0502020204030204" pitchFamily="34" charset="0"/>
              </a:rPr>
              <a:t>8.1 – FISCALIZAÇÃO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Os procedimentos para a fiscalização, por parte da autoridade administrativa, dos tributos de sua competência está regulado pela Constituição Federal em seu artigo nº 145, parágrafo 1º e pelo Código Tributário Nacional em seus artigos 194 a 200.</a:t>
            </a: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A </a:t>
            </a:r>
            <a:r>
              <a:rPr lang="pt-BR" altLang="pt-BR" b="1" dirty="0">
                <a:solidFill>
                  <a:schemeClr val="tx2"/>
                </a:solidFill>
                <a:latin typeface="Calibri" panose="020F0502020204030204" pitchFamily="34" charset="0"/>
              </a:rPr>
              <a:t>fiscalização tributária tem natureza formal</a:t>
            </a:r>
            <a:r>
              <a:rPr lang="pt-BR" altLang="pt-BR" dirty="0">
                <a:solidFill>
                  <a:schemeClr val="tx2"/>
                </a:solidFill>
                <a:latin typeface="Calibri" panose="020F0502020204030204" pitchFamily="34" charset="0"/>
              </a:rPr>
              <a:t>, devendo todos os seus procedimentos serem documentados através de termos específicos dos quais o sujeito passivo ficará com cópia autenticada (art. 196, parágrafo único do CTN).</a:t>
            </a:r>
          </a:p>
        </p:txBody>
      </p:sp>
      <p:sp>
        <p:nvSpPr>
          <p:cNvPr id="47108" name="Rectangle 1">
            <a:extLst>
              <a:ext uri="{FF2B5EF4-FFF2-40B4-BE49-F238E27FC236}">
                <a16:creationId xmlns:a16="http://schemas.microsoft.com/office/drawing/2014/main" id="{A56C58E9-F9EE-4618-A98A-F8B0CE2861E6}"/>
              </a:ext>
            </a:extLst>
          </p:cNvPr>
          <p:cNvSpPr>
            <a:spLocks noChangeArrowheads="1"/>
          </p:cNvSpPr>
          <p:nvPr/>
        </p:nvSpPr>
        <p:spPr bwMode="auto">
          <a:xfrm>
            <a:off x="597159" y="4217470"/>
            <a:ext cx="10926146" cy="120015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400" b="1" dirty="0">
                <a:solidFill>
                  <a:schemeClr val="tx2"/>
                </a:solidFill>
                <a:latin typeface="Calibri" panose="020F0502020204030204" pitchFamily="34" charset="0"/>
                <a:ea typeface="Times New Roman" panose="02020603050405020304" pitchFamily="18" charset="0"/>
                <a:cs typeface="Arial" panose="020B0604020202020204" pitchFamily="34" charset="0"/>
              </a:rPr>
              <a:t>MODELO DE TERMO PARA INÍCIO DE AÇÃO FISCAL</a:t>
            </a:r>
          </a:p>
          <a:p>
            <a:pPr algn="ctr" eaLnBrk="1" hangingPunct="1"/>
            <a:r>
              <a:rPr lang="pt-BR" altLang="pt-BR" sz="2400" b="1" dirty="0">
                <a:solidFill>
                  <a:schemeClr val="tx2"/>
                </a:solidFill>
                <a:latin typeface="Calibri" panose="020F0502020204030204" pitchFamily="34" charset="0"/>
                <a:ea typeface="Times New Roman" panose="02020603050405020304" pitchFamily="18" charset="0"/>
                <a:cs typeface="Arial" panose="020B0604020202020204" pitchFamily="34" charset="0"/>
              </a:rPr>
              <a:t>TERMO DE DESIGNAÇÃO FISCAL</a:t>
            </a:r>
            <a:endParaRPr lang="pt-BR" altLang="pt-BR" sz="2400"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a:p>
            <a:pPr algn="ctr" eaLnBrk="1" hangingPunct="1"/>
            <a:r>
              <a:rPr lang="pt-BR" altLang="pt-BR" sz="2400" b="1" dirty="0">
                <a:solidFill>
                  <a:schemeClr val="tx2"/>
                </a:solidFill>
                <a:latin typeface="Calibri" panose="020F0502020204030204" pitchFamily="34" charset="0"/>
                <a:ea typeface="Times New Roman" panose="02020603050405020304" pitchFamily="18" charset="0"/>
                <a:cs typeface="Arial" panose="020B0604020202020204" pitchFamily="34" charset="0"/>
              </a:rPr>
              <a:t>Processo Administrativo de Ação Fiscal nº        .                 .   .</a:t>
            </a:r>
            <a:endParaRPr lang="pt-BR" altLang="pt-BR" sz="2400" dirty="0">
              <a:solidFill>
                <a:schemeClr val="tx2"/>
              </a:solidFill>
              <a:latin typeface="Calibri" panose="020F050202020403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2951EE7-8797-466D-8B2D-8E2C20DBE2E1}"/>
              </a:ext>
            </a:extLst>
          </p:cNvPr>
          <p:cNvSpPr txBox="1"/>
          <p:nvPr/>
        </p:nvSpPr>
        <p:spPr>
          <a:xfrm>
            <a:off x="471949" y="692151"/>
            <a:ext cx="11297264" cy="4339650"/>
          </a:xfrm>
          <a:prstGeom prst="rect">
            <a:avLst/>
          </a:prstGeom>
          <a:noFill/>
        </p:spPr>
        <p:txBody>
          <a:bodyPr wrap="square">
            <a:spAutoFit/>
          </a:bodyPr>
          <a:lstStyle/>
          <a:p>
            <a:pPr algn="ctr" eaLnBrk="1" hangingPunct="1">
              <a:defRPr/>
            </a:pPr>
            <a:r>
              <a:rPr lang="pt-BR" altLang="pt-BR" b="1" dirty="0">
                <a:solidFill>
                  <a:srgbClr val="002060"/>
                </a:solidFill>
              </a:rPr>
              <a:t>PADRONIZAÇÃO DOS PROCEDIMENTOS PREPARATÓRIOS PARA O LANÇAMENTO</a:t>
            </a:r>
            <a:endParaRPr lang="pt-BR" altLang="pt-BR" dirty="0">
              <a:solidFill>
                <a:srgbClr val="002060"/>
              </a:solidFill>
            </a:endParaRPr>
          </a:p>
          <a:p>
            <a:pPr algn="just">
              <a:defRPr/>
            </a:pPr>
            <a:r>
              <a:rPr lang="pt-BR" dirty="0">
                <a:solidFill>
                  <a:srgbClr val="002060"/>
                </a:solidFill>
              </a:rPr>
              <a:t> </a:t>
            </a:r>
          </a:p>
          <a:p>
            <a:pPr>
              <a:defRPr/>
            </a:pPr>
            <a:r>
              <a:rPr lang="pt-BR" b="1" dirty="0">
                <a:solidFill>
                  <a:srgbClr val="002060"/>
                </a:solidFill>
              </a:rPr>
              <a:t>Apresentação de livros e documentos</a:t>
            </a:r>
          </a:p>
          <a:p>
            <a:pPr>
              <a:defRPr/>
            </a:pPr>
            <a:endParaRPr lang="pt-BR" b="1" dirty="0">
              <a:solidFill>
                <a:srgbClr val="002060"/>
              </a:solidFill>
            </a:endParaRPr>
          </a:p>
          <a:p>
            <a:pPr>
              <a:defRPr/>
            </a:pPr>
            <a:r>
              <a:rPr lang="pt-BR" b="1" dirty="0">
                <a:solidFill>
                  <a:srgbClr val="002060"/>
                </a:solidFill>
              </a:rPr>
              <a:t>Início do procedimento de fiscalização</a:t>
            </a:r>
          </a:p>
          <a:p>
            <a:pPr>
              <a:defRPr/>
            </a:pPr>
            <a:r>
              <a:rPr lang="pt-BR" dirty="0">
                <a:solidFill>
                  <a:srgbClr val="002060"/>
                </a:solidFill>
              </a:rPr>
              <a:t> </a:t>
            </a:r>
          </a:p>
          <a:p>
            <a:pPr marL="720725" algn="just">
              <a:defRPr/>
            </a:pPr>
            <a:r>
              <a:rPr lang="pt-BR" sz="1600" b="1" i="1" dirty="0">
                <a:solidFill>
                  <a:srgbClr val="002060"/>
                </a:solidFill>
              </a:rPr>
              <a:t>Art. 196.</a:t>
            </a:r>
            <a:r>
              <a:rPr lang="pt-BR" sz="1600" i="1" dirty="0">
                <a:solidFill>
                  <a:srgbClr val="002060"/>
                </a:solidFill>
              </a:rPr>
              <a:t> A autoridade administrativa que proceder ou presidir a quaisquer diligências de fiscalização lavrará os termos necessários para que se documente o início do procedimento, na forma da legislação aplicável, que fixará prazo máximo para a conclusão daquelas.</a:t>
            </a:r>
            <a:endParaRPr lang="pt-BR" sz="1600" dirty="0">
              <a:solidFill>
                <a:srgbClr val="002060"/>
              </a:solidFill>
            </a:endParaRPr>
          </a:p>
          <a:p>
            <a:pPr marL="720725" algn="just">
              <a:defRPr/>
            </a:pPr>
            <a:r>
              <a:rPr lang="pt-BR" sz="1600" b="1" i="1" dirty="0">
                <a:solidFill>
                  <a:srgbClr val="002060"/>
                </a:solidFill>
              </a:rPr>
              <a:t>Parágrafo único.</a:t>
            </a:r>
            <a:r>
              <a:rPr lang="pt-BR" sz="1600" i="1" dirty="0">
                <a:solidFill>
                  <a:srgbClr val="002060"/>
                </a:solidFill>
              </a:rPr>
              <a:t> Os termos a que se refere este artigo serão lavrados, sempre que possível, em um dos livros fiscais exibidos; quando lavrados em separado deles se entregará, à pessoa sujeita à fiscalização, cópia autenticada pela autoridade a que se refere este artigo.</a:t>
            </a:r>
            <a:endParaRPr lang="pt-BR" sz="1600" dirty="0">
              <a:solidFill>
                <a:srgbClr val="002060"/>
              </a:solidFill>
            </a:endParaRPr>
          </a:p>
          <a:p>
            <a:pPr>
              <a:defRPr/>
            </a:pPr>
            <a:r>
              <a:rPr lang="pt-BR" dirty="0">
                <a:solidFill>
                  <a:srgbClr val="002060"/>
                </a:solidFill>
              </a:rPr>
              <a:t> </a:t>
            </a:r>
          </a:p>
          <a:p>
            <a:pPr>
              <a:defRPr/>
            </a:pPr>
            <a:endParaRPr lang="pt-BR" b="1" dirty="0">
              <a:solidFill>
                <a:srgbClr val="002060"/>
              </a:solidFill>
            </a:endParaRPr>
          </a:p>
          <a:p>
            <a:pPr>
              <a:defRPr/>
            </a:pPr>
            <a:r>
              <a:rPr lang="pt-BR" b="1" dirty="0">
                <a:solidFill>
                  <a:srgbClr val="002060"/>
                </a:solidFill>
              </a:rPr>
              <a:t>8.1.3. Termo de início de fiscalização</a:t>
            </a:r>
          </a:p>
          <a:p>
            <a:pPr>
              <a:defRPr/>
            </a:pPr>
            <a:endParaRPr lang="pt-BR" b="1" dirty="0">
              <a:solidFill>
                <a:srgbClr val="002060"/>
              </a:solidFill>
            </a:endParaRPr>
          </a:p>
        </p:txBody>
      </p:sp>
      <p:sp>
        <p:nvSpPr>
          <p:cNvPr id="38915" name="Rectangle 1">
            <a:extLst>
              <a:ext uri="{FF2B5EF4-FFF2-40B4-BE49-F238E27FC236}">
                <a16:creationId xmlns:a16="http://schemas.microsoft.com/office/drawing/2014/main" id="{E85E213C-13BE-E7DE-A689-47199016B504}"/>
              </a:ext>
            </a:extLst>
          </p:cNvPr>
          <p:cNvSpPr>
            <a:spLocks noChangeArrowheads="1"/>
          </p:cNvSpPr>
          <p:nvPr/>
        </p:nvSpPr>
        <p:spPr bwMode="auto">
          <a:xfrm>
            <a:off x="1804323" y="4802700"/>
            <a:ext cx="8353425"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sz="2400" b="1" dirty="0">
                <a:solidFill>
                  <a:srgbClr val="002060"/>
                </a:solidFill>
                <a:latin typeface="Calibri" panose="020F0502020204030204" pitchFamily="34" charset="0"/>
                <a:cs typeface="Times New Roman" panose="02020603050405020304" pitchFamily="18" charset="0"/>
              </a:rPr>
              <a:t>MODELO DE INTIMAÇÃO PARA APRESENTAÇÃO DE DOCUMENTOS</a:t>
            </a:r>
            <a:endParaRPr lang="pt-BR" altLang="pt-BR" sz="4000" dirty="0">
              <a:solidFill>
                <a:srgbClr val="002060"/>
              </a:solidFill>
              <a:latin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E5DBDC1-BA8B-0035-D665-08BF203084A7}"/>
              </a:ext>
            </a:extLst>
          </p:cNvPr>
          <p:cNvPicPr>
            <a:picLocks noChangeAspect="1"/>
          </p:cNvPicPr>
          <p:nvPr/>
        </p:nvPicPr>
        <p:blipFill>
          <a:blip r:embed="rId2"/>
          <a:stretch>
            <a:fillRect/>
          </a:stretch>
        </p:blipFill>
        <p:spPr>
          <a:xfrm>
            <a:off x="3853544" y="363749"/>
            <a:ext cx="4123560" cy="6298307"/>
          </a:xfrm>
          <a:prstGeom prst="rect">
            <a:avLst/>
          </a:prstGeom>
          <a:solidFill>
            <a:schemeClr val="bg1"/>
          </a:solidFill>
          <a:ln w="38100">
            <a:solidFill>
              <a:srgbClr val="C00000"/>
            </a:solidFill>
          </a:ln>
        </p:spPr>
      </p:pic>
    </p:spTree>
    <p:extLst>
      <p:ext uri="{BB962C8B-B14F-4D97-AF65-F5344CB8AC3E}">
        <p14:creationId xmlns:p14="http://schemas.microsoft.com/office/powerpoint/2010/main" val="392546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lear">
            <a:extLst>
              <a:ext uri="{FF2B5EF4-FFF2-40B4-BE49-F238E27FC236}">
                <a16:creationId xmlns:a16="http://schemas.microsoft.com/office/drawing/2014/main" id="{3D73A583-C4D7-39FF-15A0-6167D8FBA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864" y="312896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clear">
            <a:extLst>
              <a:ext uri="{FF2B5EF4-FFF2-40B4-BE49-F238E27FC236}">
                <a16:creationId xmlns:a16="http://schemas.microsoft.com/office/drawing/2014/main" id="{A6D6F327-5EFD-7084-2867-1F0A4ABBC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5264" y="547211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lear">
            <a:extLst>
              <a:ext uri="{FF2B5EF4-FFF2-40B4-BE49-F238E27FC236}">
                <a16:creationId xmlns:a16="http://schemas.microsoft.com/office/drawing/2014/main" id="{2EABBD63-FDBC-E3BE-0A14-98D4DE749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064" y="547211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clear">
            <a:extLst>
              <a:ext uri="{FF2B5EF4-FFF2-40B4-BE49-F238E27FC236}">
                <a16:creationId xmlns:a16="http://schemas.microsoft.com/office/drawing/2014/main" id="{A662D217-E896-6DEE-0150-59D43EAF2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864" y="547211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descr="clear">
            <a:extLst>
              <a:ext uri="{FF2B5EF4-FFF2-40B4-BE49-F238E27FC236}">
                <a16:creationId xmlns:a16="http://schemas.microsoft.com/office/drawing/2014/main" id="{6F680805-AECF-681C-AA12-A4E2088B5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864" y="312896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4" descr="clear">
            <a:extLst>
              <a:ext uri="{FF2B5EF4-FFF2-40B4-BE49-F238E27FC236}">
                <a16:creationId xmlns:a16="http://schemas.microsoft.com/office/drawing/2014/main" id="{D3988410-16C2-5746-DA2E-D4CE3AA45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5264" y="547211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4" descr="clear">
            <a:extLst>
              <a:ext uri="{FF2B5EF4-FFF2-40B4-BE49-F238E27FC236}">
                <a16:creationId xmlns:a16="http://schemas.microsoft.com/office/drawing/2014/main" id="{FE71F251-AF80-19B1-D0B9-B7282512A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5264" y="5472114"/>
            <a:ext cx="476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CaixaDeTexto 18">
            <a:extLst>
              <a:ext uri="{FF2B5EF4-FFF2-40B4-BE49-F238E27FC236}">
                <a16:creationId xmlns:a16="http://schemas.microsoft.com/office/drawing/2014/main" id="{D8542888-01F1-36F4-6947-ED0E85653FC6}"/>
              </a:ext>
            </a:extLst>
          </p:cNvPr>
          <p:cNvSpPr txBox="1">
            <a:spLocks noChangeArrowheads="1"/>
          </p:cNvSpPr>
          <p:nvPr/>
        </p:nvSpPr>
        <p:spPr bwMode="auto">
          <a:xfrm>
            <a:off x="1847850" y="195264"/>
            <a:ext cx="84963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sz="1600" b="1">
                <a:solidFill>
                  <a:srgbClr val="002060"/>
                </a:solidFill>
                <a:latin typeface="Arial" panose="020B0604020202020204" pitchFamily="34" charset="0"/>
                <a:cs typeface="Arial" panose="020B0604020202020204" pitchFamily="34" charset="0"/>
              </a:rPr>
              <a:t>MONITORAMENTO E ATENDIMENTO EM PLANTAO ESPECIALIZADO</a:t>
            </a:r>
          </a:p>
        </p:txBody>
      </p:sp>
      <p:sp>
        <p:nvSpPr>
          <p:cNvPr id="40970" name="CaixaDeTexto 19">
            <a:extLst>
              <a:ext uri="{FF2B5EF4-FFF2-40B4-BE49-F238E27FC236}">
                <a16:creationId xmlns:a16="http://schemas.microsoft.com/office/drawing/2014/main" id="{F9991676-6365-A2CC-3760-CA6B61C3AECD}"/>
              </a:ext>
            </a:extLst>
          </p:cNvPr>
          <p:cNvSpPr txBox="1">
            <a:spLocks noChangeArrowheads="1"/>
          </p:cNvSpPr>
          <p:nvPr/>
        </p:nvSpPr>
        <p:spPr bwMode="auto">
          <a:xfrm>
            <a:off x="1847850" y="534989"/>
            <a:ext cx="849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sz="1600" b="1">
                <a:solidFill>
                  <a:srgbClr val="002060"/>
                </a:solidFill>
                <a:latin typeface="Arial" panose="020B0604020202020204" pitchFamily="34" charset="0"/>
                <a:cs typeface="Arial" panose="020B0604020202020204" pitchFamily="34" charset="0"/>
              </a:rPr>
              <a:t>FISCALIZAÇÃO ORIENTADORA E REPRESSIVA</a:t>
            </a:r>
          </a:p>
        </p:txBody>
      </p:sp>
      <p:pic>
        <p:nvPicPr>
          <p:cNvPr id="40971" name="Picture 1">
            <a:extLst>
              <a:ext uri="{FF2B5EF4-FFF2-40B4-BE49-F238E27FC236}">
                <a16:creationId xmlns:a16="http://schemas.microsoft.com/office/drawing/2014/main" id="{FB65F6BF-F5D6-476D-7A16-B849CBBE8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305" y="873126"/>
            <a:ext cx="8161389" cy="4812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3C71F32E-F482-458F-8258-E9B88858DF70}"/>
              </a:ext>
            </a:extLst>
          </p:cNvPr>
          <p:cNvGraphicFramePr>
            <a:graphicFrameLocks noGrp="1"/>
          </p:cNvGraphicFramePr>
          <p:nvPr>
            <p:extLst>
              <p:ext uri="{D42A27DB-BD31-4B8C-83A1-F6EECF244321}">
                <p14:modId xmlns:p14="http://schemas.microsoft.com/office/powerpoint/2010/main" val="2412372420"/>
              </p:ext>
            </p:extLst>
          </p:nvPr>
        </p:nvGraphicFramePr>
        <p:xfrm>
          <a:off x="1502229" y="1431537"/>
          <a:ext cx="8967238" cy="5230521"/>
        </p:xfrm>
        <a:graphic>
          <a:graphicData uri="http://schemas.openxmlformats.org/drawingml/2006/table">
            <a:tbl>
              <a:tblPr firstRow="1" firstCol="1" bandRow="1">
                <a:tableStyleId>{5C22544A-7EE6-4342-B048-85BDC9FD1C3A}</a:tableStyleId>
              </a:tblPr>
              <a:tblGrid>
                <a:gridCol w="4828514">
                  <a:extLst>
                    <a:ext uri="{9D8B030D-6E8A-4147-A177-3AD203B41FA5}">
                      <a16:colId xmlns:a16="http://schemas.microsoft.com/office/drawing/2014/main" val="20000"/>
                    </a:ext>
                  </a:extLst>
                </a:gridCol>
                <a:gridCol w="1188204">
                  <a:extLst>
                    <a:ext uri="{9D8B030D-6E8A-4147-A177-3AD203B41FA5}">
                      <a16:colId xmlns:a16="http://schemas.microsoft.com/office/drawing/2014/main" val="20001"/>
                    </a:ext>
                  </a:extLst>
                </a:gridCol>
                <a:gridCol w="1800875">
                  <a:extLst>
                    <a:ext uri="{9D8B030D-6E8A-4147-A177-3AD203B41FA5}">
                      <a16:colId xmlns:a16="http://schemas.microsoft.com/office/drawing/2014/main" val="20002"/>
                    </a:ext>
                  </a:extLst>
                </a:gridCol>
                <a:gridCol w="1149645">
                  <a:extLst>
                    <a:ext uri="{9D8B030D-6E8A-4147-A177-3AD203B41FA5}">
                      <a16:colId xmlns:a16="http://schemas.microsoft.com/office/drawing/2014/main" val="20003"/>
                    </a:ext>
                  </a:extLst>
                </a:gridCol>
              </a:tblGrid>
              <a:tr h="581169">
                <a:tc>
                  <a:txBody>
                    <a:bodyPr/>
                    <a:lstStyle/>
                    <a:p>
                      <a:pPr>
                        <a:spcAft>
                          <a:spcPts val="0"/>
                        </a:spcAft>
                      </a:pPr>
                      <a:r>
                        <a:rPr lang="pt-BR" sz="1800" dirty="0">
                          <a:solidFill>
                            <a:schemeClr val="bg1"/>
                          </a:solidFill>
                          <a:effectLst/>
                          <a:latin typeface="Calibri"/>
                          <a:ea typeface="Calibri"/>
                        </a:rPr>
                        <a:t>Período de junho de 2010 até dezembro de 2012.</a:t>
                      </a:r>
                    </a:p>
                  </a:txBody>
                  <a:tcPr marL="33515" marR="33515" marT="0" marB="0" anchor="ctr">
                    <a:solidFill>
                      <a:schemeClr val="accent4"/>
                    </a:solidFill>
                  </a:tcPr>
                </a:tc>
                <a:tc>
                  <a:txBody>
                    <a:bodyPr/>
                    <a:lstStyle/>
                    <a:p>
                      <a:pPr algn="ctr">
                        <a:spcAft>
                          <a:spcPts val="0"/>
                        </a:spcAft>
                      </a:pPr>
                      <a:r>
                        <a:rPr lang="pt-BR" sz="1400" dirty="0">
                          <a:solidFill>
                            <a:schemeClr val="bg1"/>
                          </a:solidFill>
                          <a:effectLst/>
                          <a:latin typeface="Calibri"/>
                          <a:ea typeface="Calibri"/>
                        </a:rPr>
                        <a:t>Quantidade</a:t>
                      </a:r>
                    </a:p>
                  </a:txBody>
                  <a:tcPr marL="33515" marR="33515" marT="0" marB="0" anchor="ctr">
                    <a:solidFill>
                      <a:schemeClr val="accent4"/>
                    </a:solidFill>
                  </a:tcPr>
                </a:tc>
                <a:tc>
                  <a:txBody>
                    <a:bodyPr/>
                    <a:lstStyle/>
                    <a:p>
                      <a:pPr algn="ctr">
                        <a:spcAft>
                          <a:spcPts val="0"/>
                        </a:spcAft>
                      </a:pPr>
                      <a:r>
                        <a:rPr lang="pt-BR" sz="1400" dirty="0">
                          <a:solidFill>
                            <a:schemeClr val="bg1"/>
                          </a:solidFill>
                          <a:effectLst/>
                          <a:latin typeface="Calibri"/>
                          <a:ea typeface="Calibri"/>
                        </a:rPr>
                        <a:t>Participação</a:t>
                      </a:r>
                    </a:p>
                  </a:txBody>
                  <a:tcPr marL="33515" marR="33515" marT="0" marB="0" anchor="ctr">
                    <a:solidFill>
                      <a:schemeClr val="accent4"/>
                    </a:solidFill>
                  </a:tcPr>
                </a:tc>
                <a:tc>
                  <a:txBody>
                    <a:bodyPr/>
                    <a:lstStyle/>
                    <a:p>
                      <a:pPr algn="ctr"/>
                      <a:r>
                        <a:rPr lang="pt-BR" sz="1400" dirty="0">
                          <a:solidFill>
                            <a:schemeClr val="bg1"/>
                          </a:solidFill>
                          <a:effectLst/>
                          <a:latin typeface="Times New Roman"/>
                        </a:rPr>
                        <a:t>%</a:t>
                      </a:r>
                    </a:p>
                  </a:txBody>
                  <a:tcPr marL="33515" marR="33515" marT="0" marB="0" anchor="ctr">
                    <a:solidFill>
                      <a:schemeClr val="accent4"/>
                    </a:solidFill>
                  </a:tcPr>
                </a:tc>
                <a:extLst>
                  <a:ext uri="{0D108BD9-81ED-4DB2-BD59-A6C34878D82A}">
                    <a16:rowId xmlns:a16="http://schemas.microsoft.com/office/drawing/2014/main" val="10000"/>
                  </a:ext>
                </a:extLst>
              </a:tr>
              <a:tr h="581169">
                <a:tc>
                  <a:txBody>
                    <a:bodyPr/>
                    <a:lstStyle/>
                    <a:p>
                      <a:pPr>
                        <a:spcAft>
                          <a:spcPts val="0"/>
                        </a:spcAft>
                      </a:pPr>
                      <a:r>
                        <a:rPr lang="pt-BR" sz="1800">
                          <a:solidFill>
                            <a:schemeClr val="bg1"/>
                          </a:solidFill>
                          <a:effectLst/>
                        </a:rPr>
                        <a:t>TOTAL DE AIL</a:t>
                      </a:r>
                      <a:endParaRPr lang="pt-BR" sz="180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dirty="0">
                          <a:solidFill>
                            <a:srgbClr val="002060"/>
                          </a:solidFill>
                          <a:effectLst/>
                        </a:rPr>
                        <a:t>319</a:t>
                      </a:r>
                      <a:endParaRPr lang="pt-BR" sz="2800" dirty="0">
                        <a:solidFill>
                          <a:srgbClr val="002060"/>
                        </a:solidFill>
                        <a:effectLst/>
                        <a:latin typeface="Calibri"/>
                        <a:ea typeface="Calibri"/>
                      </a:endParaRPr>
                    </a:p>
                  </a:txBody>
                  <a:tcPr marL="33515" marR="33515" marT="0" marB="0" anchor="ctr"/>
                </a:tc>
                <a:tc>
                  <a:txBody>
                    <a:bodyPr/>
                    <a:lstStyle/>
                    <a:p>
                      <a:pPr>
                        <a:spcAft>
                          <a:spcPts val="0"/>
                        </a:spcAft>
                      </a:pPr>
                      <a:r>
                        <a:rPr lang="pt-BR" sz="2800" dirty="0">
                          <a:solidFill>
                            <a:srgbClr val="002060"/>
                          </a:solidFill>
                          <a:effectLst/>
                        </a:rPr>
                        <a:t> </a:t>
                      </a:r>
                      <a:endParaRPr lang="pt-BR" sz="2800" dirty="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1"/>
                  </a:ext>
                </a:extLst>
              </a:tr>
              <a:tr h="581169">
                <a:tc>
                  <a:txBody>
                    <a:bodyPr/>
                    <a:lstStyle/>
                    <a:p>
                      <a:pPr>
                        <a:spcAft>
                          <a:spcPts val="0"/>
                        </a:spcAft>
                      </a:pPr>
                      <a:r>
                        <a:rPr lang="pt-BR" sz="1800">
                          <a:solidFill>
                            <a:schemeClr val="bg1"/>
                          </a:solidFill>
                          <a:effectLst/>
                        </a:rPr>
                        <a:t>PAGOS</a:t>
                      </a:r>
                      <a:endParaRPr lang="pt-BR" sz="180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a:solidFill>
                            <a:srgbClr val="002060"/>
                          </a:solidFill>
                          <a:effectLst/>
                        </a:rPr>
                        <a:t>58</a:t>
                      </a:r>
                      <a:endParaRPr lang="pt-BR" sz="2800">
                        <a:solidFill>
                          <a:srgbClr val="002060"/>
                        </a:solidFill>
                        <a:effectLst/>
                        <a:latin typeface="Calibri"/>
                        <a:ea typeface="Calibri"/>
                      </a:endParaRPr>
                    </a:p>
                  </a:txBody>
                  <a:tcPr marL="33515" marR="33515" marT="0" marB="0" anchor="ctr"/>
                </a:tc>
                <a:tc>
                  <a:txBody>
                    <a:bodyPr/>
                    <a:lstStyle/>
                    <a:p>
                      <a:pPr algn="r">
                        <a:spcAft>
                          <a:spcPts val="0"/>
                        </a:spcAft>
                      </a:pPr>
                      <a:r>
                        <a:rPr lang="pt-BR" sz="2800" b="1" dirty="0">
                          <a:solidFill>
                            <a:srgbClr val="002060"/>
                          </a:solidFill>
                          <a:effectLst/>
                        </a:rPr>
                        <a:t>18,18%</a:t>
                      </a:r>
                      <a:endParaRPr lang="pt-BR" sz="2800" b="1" dirty="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2"/>
                  </a:ext>
                </a:extLst>
              </a:tr>
              <a:tr h="581169">
                <a:tc>
                  <a:txBody>
                    <a:bodyPr/>
                    <a:lstStyle/>
                    <a:p>
                      <a:pPr>
                        <a:spcAft>
                          <a:spcPts val="0"/>
                        </a:spcAft>
                      </a:pPr>
                      <a:r>
                        <a:rPr lang="pt-BR" sz="1800" dirty="0">
                          <a:solidFill>
                            <a:schemeClr val="bg1"/>
                          </a:solidFill>
                          <a:effectLst/>
                        </a:rPr>
                        <a:t>PARCELADOS</a:t>
                      </a:r>
                      <a:endParaRPr lang="pt-BR" sz="1800" dirty="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a:solidFill>
                            <a:srgbClr val="002060"/>
                          </a:solidFill>
                          <a:effectLst/>
                        </a:rPr>
                        <a:t>69</a:t>
                      </a:r>
                      <a:endParaRPr lang="pt-BR" sz="2800">
                        <a:solidFill>
                          <a:srgbClr val="002060"/>
                        </a:solidFill>
                        <a:effectLst/>
                        <a:latin typeface="Calibri"/>
                        <a:ea typeface="Calibri"/>
                      </a:endParaRPr>
                    </a:p>
                  </a:txBody>
                  <a:tcPr marL="33515" marR="33515" marT="0" marB="0" anchor="ctr"/>
                </a:tc>
                <a:tc>
                  <a:txBody>
                    <a:bodyPr/>
                    <a:lstStyle/>
                    <a:p>
                      <a:pPr algn="r">
                        <a:spcAft>
                          <a:spcPts val="0"/>
                        </a:spcAft>
                      </a:pPr>
                      <a:r>
                        <a:rPr lang="pt-BR" sz="2800" b="1" dirty="0">
                          <a:solidFill>
                            <a:srgbClr val="002060"/>
                          </a:solidFill>
                          <a:effectLst/>
                        </a:rPr>
                        <a:t>21,63%</a:t>
                      </a:r>
                      <a:endParaRPr lang="pt-BR" sz="2800" b="1" dirty="0">
                        <a:solidFill>
                          <a:srgbClr val="002060"/>
                        </a:solidFill>
                        <a:effectLst/>
                        <a:latin typeface="Calibri"/>
                        <a:ea typeface="Calibri"/>
                      </a:endParaRPr>
                    </a:p>
                  </a:txBody>
                  <a:tcPr marL="33515" marR="33515" marT="0" marB="0" anchor="ctr"/>
                </a:tc>
                <a:tc>
                  <a:txBody>
                    <a:bodyPr/>
                    <a:lstStyle/>
                    <a:p>
                      <a:pPr algn="r">
                        <a:spcAft>
                          <a:spcPts val="0"/>
                        </a:spcAft>
                      </a:pPr>
                      <a:r>
                        <a:rPr lang="pt-BR" sz="2800" b="1" dirty="0">
                          <a:solidFill>
                            <a:srgbClr val="002060"/>
                          </a:solidFill>
                          <a:effectLst/>
                        </a:rPr>
                        <a:t>39,81%</a:t>
                      </a:r>
                      <a:endParaRPr lang="pt-BR" sz="2800" b="1" dirty="0">
                        <a:solidFill>
                          <a:srgbClr val="002060"/>
                        </a:solidFill>
                        <a:effectLst/>
                        <a:latin typeface="Calibri"/>
                        <a:ea typeface="Calibri"/>
                      </a:endParaRPr>
                    </a:p>
                  </a:txBody>
                  <a:tcPr marL="33515" marR="33515" marT="0" marB="0" anchor="ctr"/>
                </a:tc>
                <a:extLst>
                  <a:ext uri="{0D108BD9-81ED-4DB2-BD59-A6C34878D82A}">
                    <a16:rowId xmlns:a16="http://schemas.microsoft.com/office/drawing/2014/main" val="10003"/>
                  </a:ext>
                </a:extLst>
              </a:tr>
              <a:tr h="581169">
                <a:tc>
                  <a:txBody>
                    <a:bodyPr/>
                    <a:lstStyle/>
                    <a:p>
                      <a:pPr>
                        <a:spcAft>
                          <a:spcPts val="0"/>
                        </a:spcAft>
                      </a:pPr>
                      <a:r>
                        <a:rPr lang="pt-BR" sz="1800" dirty="0">
                          <a:solidFill>
                            <a:schemeClr val="bg1"/>
                          </a:solidFill>
                          <a:effectLst/>
                        </a:rPr>
                        <a:t>CANCELADOS</a:t>
                      </a:r>
                      <a:endParaRPr lang="pt-BR" sz="1800" dirty="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a:solidFill>
                            <a:srgbClr val="002060"/>
                          </a:solidFill>
                          <a:effectLst/>
                        </a:rPr>
                        <a:t>34</a:t>
                      </a:r>
                      <a:endParaRPr lang="pt-BR" sz="2800">
                        <a:solidFill>
                          <a:srgbClr val="002060"/>
                        </a:solidFill>
                        <a:effectLst/>
                        <a:latin typeface="Calibri"/>
                        <a:ea typeface="Calibri"/>
                      </a:endParaRPr>
                    </a:p>
                  </a:txBody>
                  <a:tcPr marL="33515" marR="33515" marT="0" marB="0" anchor="ctr"/>
                </a:tc>
                <a:tc>
                  <a:txBody>
                    <a:bodyPr/>
                    <a:lstStyle/>
                    <a:p>
                      <a:pPr algn="r">
                        <a:spcAft>
                          <a:spcPts val="0"/>
                        </a:spcAft>
                      </a:pPr>
                      <a:r>
                        <a:rPr lang="pt-BR" sz="2800">
                          <a:solidFill>
                            <a:srgbClr val="002060"/>
                          </a:solidFill>
                          <a:effectLst/>
                        </a:rPr>
                        <a:t>10,66%</a:t>
                      </a:r>
                      <a:endParaRPr lang="pt-BR" sz="280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4"/>
                  </a:ext>
                </a:extLst>
              </a:tr>
              <a:tr h="581169">
                <a:tc>
                  <a:txBody>
                    <a:bodyPr/>
                    <a:lstStyle/>
                    <a:p>
                      <a:pPr>
                        <a:spcAft>
                          <a:spcPts val="0"/>
                        </a:spcAft>
                      </a:pPr>
                      <a:r>
                        <a:rPr lang="pt-BR" sz="1800" dirty="0">
                          <a:solidFill>
                            <a:schemeClr val="bg1"/>
                          </a:solidFill>
                          <a:effectLst/>
                        </a:rPr>
                        <a:t>ALTERADOS APÓS RECLAMAÇÃO/RECURSO</a:t>
                      </a:r>
                      <a:endParaRPr lang="pt-BR" sz="1800" dirty="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a:solidFill>
                            <a:srgbClr val="002060"/>
                          </a:solidFill>
                          <a:effectLst/>
                        </a:rPr>
                        <a:t>9</a:t>
                      </a:r>
                      <a:endParaRPr lang="pt-BR" sz="2800">
                        <a:solidFill>
                          <a:srgbClr val="002060"/>
                        </a:solidFill>
                        <a:effectLst/>
                        <a:latin typeface="Calibri"/>
                        <a:ea typeface="Calibri"/>
                      </a:endParaRPr>
                    </a:p>
                  </a:txBody>
                  <a:tcPr marL="33515" marR="33515" marT="0" marB="0" anchor="ctr"/>
                </a:tc>
                <a:tc>
                  <a:txBody>
                    <a:bodyPr/>
                    <a:lstStyle/>
                    <a:p>
                      <a:pPr algn="r">
                        <a:spcAft>
                          <a:spcPts val="0"/>
                        </a:spcAft>
                      </a:pPr>
                      <a:r>
                        <a:rPr lang="pt-BR" sz="2800">
                          <a:solidFill>
                            <a:srgbClr val="002060"/>
                          </a:solidFill>
                          <a:effectLst/>
                        </a:rPr>
                        <a:t>2,82%</a:t>
                      </a:r>
                      <a:endParaRPr lang="pt-BR" sz="280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5"/>
                  </a:ext>
                </a:extLst>
              </a:tr>
              <a:tr h="581169">
                <a:tc>
                  <a:txBody>
                    <a:bodyPr/>
                    <a:lstStyle/>
                    <a:p>
                      <a:pPr>
                        <a:spcAft>
                          <a:spcPts val="0"/>
                        </a:spcAft>
                      </a:pPr>
                      <a:r>
                        <a:rPr lang="pt-BR" sz="1800">
                          <a:solidFill>
                            <a:schemeClr val="bg1"/>
                          </a:solidFill>
                          <a:effectLst/>
                        </a:rPr>
                        <a:t>DÍVIDA ATIVA</a:t>
                      </a:r>
                      <a:endParaRPr lang="pt-BR" sz="180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a:solidFill>
                            <a:srgbClr val="002060"/>
                          </a:solidFill>
                          <a:effectLst/>
                        </a:rPr>
                        <a:t>81</a:t>
                      </a:r>
                      <a:endParaRPr lang="pt-BR" sz="2800">
                        <a:solidFill>
                          <a:srgbClr val="002060"/>
                        </a:solidFill>
                        <a:effectLst/>
                        <a:latin typeface="Calibri"/>
                        <a:ea typeface="Calibri"/>
                      </a:endParaRPr>
                    </a:p>
                  </a:txBody>
                  <a:tcPr marL="33515" marR="33515" marT="0" marB="0" anchor="ctr"/>
                </a:tc>
                <a:tc>
                  <a:txBody>
                    <a:bodyPr/>
                    <a:lstStyle/>
                    <a:p>
                      <a:pPr algn="r">
                        <a:spcAft>
                          <a:spcPts val="0"/>
                        </a:spcAft>
                      </a:pPr>
                      <a:r>
                        <a:rPr lang="pt-BR" sz="2800">
                          <a:solidFill>
                            <a:srgbClr val="002060"/>
                          </a:solidFill>
                          <a:effectLst/>
                        </a:rPr>
                        <a:t>25,39%</a:t>
                      </a:r>
                      <a:endParaRPr lang="pt-BR" sz="280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6"/>
                  </a:ext>
                </a:extLst>
              </a:tr>
              <a:tr h="581169">
                <a:tc>
                  <a:txBody>
                    <a:bodyPr/>
                    <a:lstStyle/>
                    <a:p>
                      <a:pPr>
                        <a:spcAft>
                          <a:spcPts val="0"/>
                        </a:spcAft>
                      </a:pPr>
                      <a:r>
                        <a:rPr lang="pt-BR" sz="1800">
                          <a:solidFill>
                            <a:schemeClr val="bg1"/>
                          </a:solidFill>
                          <a:effectLst/>
                        </a:rPr>
                        <a:t>NOTIFICADOS</a:t>
                      </a:r>
                      <a:endParaRPr lang="pt-BR" sz="180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a:solidFill>
                            <a:srgbClr val="002060"/>
                          </a:solidFill>
                          <a:effectLst/>
                        </a:rPr>
                        <a:t>47</a:t>
                      </a:r>
                      <a:endParaRPr lang="pt-BR" sz="2800">
                        <a:solidFill>
                          <a:srgbClr val="002060"/>
                        </a:solidFill>
                        <a:effectLst/>
                        <a:latin typeface="Calibri"/>
                        <a:ea typeface="Calibri"/>
                      </a:endParaRPr>
                    </a:p>
                  </a:txBody>
                  <a:tcPr marL="33515" marR="33515" marT="0" marB="0" anchor="ctr"/>
                </a:tc>
                <a:tc>
                  <a:txBody>
                    <a:bodyPr/>
                    <a:lstStyle/>
                    <a:p>
                      <a:pPr algn="r">
                        <a:spcAft>
                          <a:spcPts val="0"/>
                        </a:spcAft>
                      </a:pPr>
                      <a:r>
                        <a:rPr lang="pt-BR" sz="2800">
                          <a:solidFill>
                            <a:srgbClr val="002060"/>
                          </a:solidFill>
                          <a:effectLst/>
                        </a:rPr>
                        <a:t>14,73%</a:t>
                      </a:r>
                      <a:endParaRPr lang="pt-BR" sz="280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7"/>
                  </a:ext>
                </a:extLst>
              </a:tr>
              <a:tr h="581169">
                <a:tc>
                  <a:txBody>
                    <a:bodyPr/>
                    <a:lstStyle/>
                    <a:p>
                      <a:pPr>
                        <a:spcAft>
                          <a:spcPts val="0"/>
                        </a:spcAft>
                      </a:pPr>
                      <a:r>
                        <a:rPr lang="pt-BR" sz="1800" dirty="0">
                          <a:solidFill>
                            <a:schemeClr val="bg1"/>
                          </a:solidFill>
                          <a:effectLst/>
                        </a:rPr>
                        <a:t>EXECUTADOS</a:t>
                      </a:r>
                      <a:endParaRPr lang="pt-BR" sz="1800" dirty="0">
                        <a:solidFill>
                          <a:schemeClr val="bg1"/>
                        </a:solidFill>
                        <a:effectLst/>
                        <a:latin typeface="Calibri"/>
                        <a:ea typeface="Calibri"/>
                      </a:endParaRPr>
                    </a:p>
                  </a:txBody>
                  <a:tcPr marL="33515" marR="33515" marT="0" marB="0" anchor="ctr">
                    <a:solidFill>
                      <a:schemeClr val="accent4"/>
                    </a:solidFill>
                  </a:tcPr>
                </a:tc>
                <a:tc>
                  <a:txBody>
                    <a:bodyPr/>
                    <a:lstStyle/>
                    <a:p>
                      <a:pPr algn="r">
                        <a:spcAft>
                          <a:spcPts val="0"/>
                        </a:spcAft>
                      </a:pPr>
                      <a:r>
                        <a:rPr lang="pt-BR" sz="2800" dirty="0">
                          <a:solidFill>
                            <a:srgbClr val="002060"/>
                          </a:solidFill>
                          <a:effectLst/>
                        </a:rPr>
                        <a:t>12</a:t>
                      </a:r>
                      <a:endParaRPr lang="pt-BR" sz="2800" dirty="0">
                        <a:solidFill>
                          <a:srgbClr val="002060"/>
                        </a:solidFill>
                        <a:effectLst/>
                        <a:latin typeface="Calibri"/>
                        <a:ea typeface="Calibri"/>
                      </a:endParaRPr>
                    </a:p>
                  </a:txBody>
                  <a:tcPr marL="33515" marR="33515" marT="0" marB="0" anchor="ctr"/>
                </a:tc>
                <a:tc>
                  <a:txBody>
                    <a:bodyPr/>
                    <a:lstStyle/>
                    <a:p>
                      <a:pPr algn="r">
                        <a:spcAft>
                          <a:spcPts val="0"/>
                        </a:spcAft>
                      </a:pPr>
                      <a:r>
                        <a:rPr lang="pt-BR" sz="2800" dirty="0">
                          <a:solidFill>
                            <a:srgbClr val="002060"/>
                          </a:solidFill>
                          <a:effectLst/>
                        </a:rPr>
                        <a:t>3,76%</a:t>
                      </a:r>
                      <a:endParaRPr lang="pt-BR" sz="2800" dirty="0">
                        <a:solidFill>
                          <a:srgbClr val="002060"/>
                        </a:solidFill>
                        <a:effectLst/>
                        <a:latin typeface="Calibri"/>
                        <a:ea typeface="Calibri"/>
                      </a:endParaRPr>
                    </a:p>
                  </a:txBody>
                  <a:tcPr marL="33515" marR="33515" marT="0" marB="0" anchor="ctr"/>
                </a:tc>
                <a:tc>
                  <a:txBody>
                    <a:bodyPr/>
                    <a:lstStyle/>
                    <a:p>
                      <a:endParaRPr lang="pt-BR" sz="2800" dirty="0">
                        <a:solidFill>
                          <a:srgbClr val="002060"/>
                        </a:solidFill>
                        <a:effectLst/>
                        <a:latin typeface="Times New Roman"/>
                      </a:endParaRPr>
                    </a:p>
                  </a:txBody>
                  <a:tcPr marL="33515" marR="33515" marT="0" marB="0" anchor="ctr"/>
                </a:tc>
                <a:extLst>
                  <a:ext uri="{0D108BD9-81ED-4DB2-BD59-A6C34878D82A}">
                    <a16:rowId xmlns:a16="http://schemas.microsoft.com/office/drawing/2014/main" val="10008"/>
                  </a:ext>
                </a:extLst>
              </a:tr>
            </a:tbl>
          </a:graphicData>
        </a:graphic>
      </p:graphicFrame>
      <p:sp>
        <p:nvSpPr>
          <p:cNvPr id="50230" name="CaixaDeTexto 4">
            <a:extLst>
              <a:ext uri="{FF2B5EF4-FFF2-40B4-BE49-F238E27FC236}">
                <a16:creationId xmlns:a16="http://schemas.microsoft.com/office/drawing/2014/main" id="{DD209656-2B79-6044-37E8-BC2DABCD72C7}"/>
              </a:ext>
            </a:extLst>
          </p:cNvPr>
          <p:cNvSpPr txBox="1">
            <a:spLocks noChangeArrowheads="1"/>
          </p:cNvSpPr>
          <p:nvPr/>
        </p:nvSpPr>
        <p:spPr bwMode="auto">
          <a:xfrm>
            <a:off x="1774826" y="115888"/>
            <a:ext cx="8424863"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sz="2400" b="1">
                <a:solidFill>
                  <a:srgbClr val="002060"/>
                </a:solidFill>
                <a:latin typeface="Arial" panose="020B0604020202020204" pitchFamily="34" charset="0"/>
                <a:cs typeface="Arial" panose="020B0604020202020204" pitchFamily="34" charset="0"/>
              </a:rPr>
              <a:t>DESEMPENHO APÓS A IMPLANTAÇÃO DA PADRONIZAÇÃO DOS RELATÓRIOS DE AÇÃO FISCAL NOS AUTOS DE INFRAÇÃO E LANÇAMENTO</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B0FE6E8-D54D-8FF8-98C1-55D638FF2036}"/>
              </a:ext>
            </a:extLst>
          </p:cNvPr>
          <p:cNvPicPr>
            <a:picLocks noChangeAspect="1"/>
          </p:cNvPicPr>
          <p:nvPr/>
        </p:nvPicPr>
        <p:blipFill>
          <a:blip r:embed="rId2"/>
          <a:stretch>
            <a:fillRect/>
          </a:stretch>
        </p:blipFill>
        <p:spPr>
          <a:xfrm>
            <a:off x="3615812" y="425668"/>
            <a:ext cx="4960375" cy="6172825"/>
          </a:xfrm>
          <a:prstGeom prst="rect">
            <a:avLst/>
          </a:prstGeom>
          <a:solidFill>
            <a:schemeClr val="bg1"/>
          </a:solidFill>
          <a:ln w="38100">
            <a:solidFill>
              <a:srgbClr val="C00000"/>
            </a:solidFill>
          </a:ln>
        </p:spPr>
      </p:pic>
    </p:spTree>
    <p:extLst>
      <p:ext uri="{BB962C8B-B14F-4D97-AF65-F5344CB8AC3E}">
        <p14:creationId xmlns:p14="http://schemas.microsoft.com/office/powerpoint/2010/main" val="1392316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623ECA5-744F-661E-E900-A1785BA513BE}"/>
              </a:ext>
            </a:extLst>
          </p:cNvPr>
          <p:cNvPicPr>
            <a:picLocks noChangeAspect="1"/>
          </p:cNvPicPr>
          <p:nvPr/>
        </p:nvPicPr>
        <p:blipFill>
          <a:blip r:embed="rId2"/>
          <a:stretch>
            <a:fillRect/>
          </a:stretch>
        </p:blipFill>
        <p:spPr>
          <a:xfrm>
            <a:off x="4159045" y="407558"/>
            <a:ext cx="4255618" cy="6239703"/>
          </a:xfrm>
          <a:prstGeom prst="rect">
            <a:avLst/>
          </a:prstGeom>
          <a:solidFill>
            <a:schemeClr val="bg1"/>
          </a:solidFill>
          <a:ln w="38100">
            <a:solidFill>
              <a:srgbClr val="C00000"/>
            </a:solidFill>
          </a:ln>
        </p:spPr>
      </p:pic>
    </p:spTree>
    <p:extLst>
      <p:ext uri="{BB962C8B-B14F-4D97-AF65-F5344CB8AC3E}">
        <p14:creationId xmlns:p14="http://schemas.microsoft.com/office/powerpoint/2010/main" val="3214224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aixaDeTexto 1">
            <a:extLst>
              <a:ext uri="{FF2B5EF4-FFF2-40B4-BE49-F238E27FC236}">
                <a16:creationId xmlns:a16="http://schemas.microsoft.com/office/drawing/2014/main" id="{1F49CFC1-4F0B-A88A-0872-AF040DB2C47E}"/>
              </a:ext>
            </a:extLst>
          </p:cNvPr>
          <p:cNvSpPr txBox="1">
            <a:spLocks noChangeArrowheads="1"/>
          </p:cNvSpPr>
          <p:nvPr/>
        </p:nvSpPr>
        <p:spPr bwMode="auto">
          <a:xfrm>
            <a:off x="339213" y="801125"/>
            <a:ext cx="11513574"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b="1" dirty="0">
                <a:solidFill>
                  <a:srgbClr val="002060"/>
                </a:solidFill>
                <a:latin typeface="Arial" panose="020B0604020202020204" pitchFamily="34" charset="0"/>
                <a:cs typeface="Arial" panose="020B0604020202020204" pitchFamily="34" charset="0"/>
              </a:rPr>
              <a:t>PADRONIZAÇÃO DOS PROCEDIMENTOS PREPARATÓRIOS PARA O LANÇAMENTO</a:t>
            </a:r>
            <a:endParaRPr lang="pt-BR" altLang="pt-BR" dirty="0">
              <a:solidFill>
                <a:srgbClr val="002060"/>
              </a:solidFill>
              <a:latin typeface="Arial" panose="020B0604020202020204" pitchFamily="34" charset="0"/>
              <a:cs typeface="Arial" panose="020B0604020202020204" pitchFamily="34" charset="0"/>
            </a:endParaRPr>
          </a:p>
          <a:p>
            <a:pPr algn="just" eaLnBrk="1" hangingPunct="1"/>
            <a:r>
              <a:rPr lang="pt-BR" altLang="pt-BR" dirty="0">
                <a:solidFill>
                  <a:srgbClr val="002060"/>
                </a:solidFill>
                <a:latin typeface="Arial" panose="020B0604020202020204" pitchFamily="34" charset="0"/>
                <a:cs typeface="Arial" panose="020B0604020202020204" pitchFamily="34" charset="0"/>
              </a:rPr>
              <a:t> </a:t>
            </a:r>
          </a:p>
          <a:p>
            <a:pPr algn="just" eaLnBrk="1" hangingPunct="1"/>
            <a:r>
              <a:rPr lang="pt-BR" altLang="pt-BR" b="1" dirty="0">
                <a:solidFill>
                  <a:srgbClr val="002060"/>
                </a:solidFill>
                <a:latin typeface="Arial" panose="020B0604020202020204" pitchFamily="34" charset="0"/>
                <a:cs typeface="Arial" panose="020B0604020202020204" pitchFamily="34" charset="0"/>
              </a:rPr>
              <a:t>Auto de Infração por descumprimento da obrigação principal</a:t>
            </a:r>
          </a:p>
          <a:p>
            <a:pPr algn="just" eaLnBrk="1" hangingPunct="1"/>
            <a:endParaRPr lang="pt-BR" altLang="pt-BR" b="1" dirty="0">
              <a:solidFill>
                <a:srgbClr val="002060"/>
              </a:solidFill>
              <a:latin typeface="Arial" panose="020B0604020202020204" pitchFamily="34" charset="0"/>
              <a:cs typeface="Arial" panose="020B0604020202020204" pitchFamily="34" charset="0"/>
            </a:endParaRPr>
          </a:p>
          <a:p>
            <a:pPr algn="just" eaLnBrk="1" hangingPunct="1"/>
            <a:r>
              <a:rPr lang="pt-BR" altLang="pt-BR" dirty="0">
                <a:solidFill>
                  <a:srgbClr val="002060"/>
                </a:solidFill>
                <a:latin typeface="Arial" panose="020B0604020202020204" pitchFamily="34" charset="0"/>
                <a:cs typeface="Arial" panose="020B0604020202020204" pitchFamily="34" charset="0"/>
              </a:rPr>
              <a:t>Quando o fiscal tributário evidencia divergências entre o imposto devido pelo contribuinte e o recolhido, ou o não recolhimento, este descumpre a obrigação principal que é a de recolher o ISSQN quando da ocorrência do fato gerador.</a:t>
            </a:r>
          </a:p>
          <a:p>
            <a:pPr algn="just" eaLnBrk="1" hangingPunct="1"/>
            <a:r>
              <a:rPr lang="pt-BR" altLang="pt-BR" dirty="0">
                <a:solidFill>
                  <a:srgbClr val="002060"/>
                </a:solidFill>
                <a:latin typeface="Arial" panose="020B0604020202020204" pitchFamily="34" charset="0"/>
                <a:cs typeface="Arial" panose="020B0604020202020204" pitchFamily="34" charset="0"/>
              </a:rPr>
              <a:t> </a:t>
            </a:r>
          </a:p>
          <a:p>
            <a:pPr algn="just" eaLnBrk="1" hangingPunct="1"/>
            <a:r>
              <a:rPr lang="pt-BR" altLang="pt-BR" dirty="0">
                <a:solidFill>
                  <a:srgbClr val="002060"/>
                </a:solidFill>
                <a:latin typeface="Arial" panose="020B0604020202020204" pitchFamily="34" charset="0"/>
                <a:cs typeface="Arial" panose="020B0604020202020204" pitchFamily="34" charset="0"/>
              </a:rPr>
              <a:t>Como consequência deste fato, é lavrado o referido Auto de Infração.</a:t>
            </a:r>
          </a:p>
          <a:p>
            <a:pPr algn="just" eaLnBrk="1" hangingPunct="1"/>
            <a:endParaRPr lang="pt-BR" altLang="pt-BR" dirty="0">
              <a:solidFill>
                <a:srgbClr val="002060"/>
              </a:solidFill>
              <a:latin typeface="Arial" panose="020B0604020202020204" pitchFamily="34" charset="0"/>
              <a:cs typeface="Arial" panose="020B0604020202020204" pitchFamily="34" charset="0"/>
            </a:endParaRPr>
          </a:p>
          <a:p>
            <a:pPr algn="just" eaLnBrk="1" hangingPunct="1"/>
            <a:r>
              <a:rPr lang="pt-BR" altLang="pt-BR" b="1" dirty="0">
                <a:solidFill>
                  <a:srgbClr val="002060"/>
                </a:solidFill>
                <a:latin typeface="Arial" panose="020B0604020202020204" pitchFamily="34" charset="0"/>
                <a:cs typeface="Arial" panose="020B0604020202020204" pitchFamily="34" charset="0"/>
              </a:rPr>
              <a:t>Formalidades do Auto de Infração</a:t>
            </a:r>
          </a:p>
          <a:p>
            <a:pPr algn="just" eaLnBrk="1" hangingPunct="1"/>
            <a:r>
              <a:rPr lang="pt-BR" altLang="pt-BR" dirty="0">
                <a:solidFill>
                  <a:srgbClr val="002060"/>
                </a:solidFill>
                <a:latin typeface="Arial" panose="020B0604020202020204" pitchFamily="34" charset="0"/>
                <a:cs typeface="Arial" panose="020B0604020202020204" pitchFamily="34" charset="0"/>
              </a:rPr>
              <a:t>O lançamento de tributo, penalidade pecuniária ou encargo pecuniário decorrente de ato específico de fiscalização, realizado de ofício pelas autoridades administrativas, deve ser formalizado em documento denominado de Auto de Infração e Lançamento.</a:t>
            </a:r>
          </a:p>
          <a:p>
            <a:pPr algn="just" eaLnBrk="1" hangingPunct="1"/>
            <a:endParaRPr lang="pt-BR" altLang="pt-BR" dirty="0">
              <a:solidFill>
                <a:srgbClr val="002060"/>
              </a:solidFill>
              <a:latin typeface="Arial" panose="020B0604020202020204" pitchFamily="34" charset="0"/>
              <a:cs typeface="Arial" panose="020B0604020202020204" pitchFamily="34" charset="0"/>
            </a:endParaRPr>
          </a:p>
          <a:p>
            <a:pPr algn="just" eaLnBrk="1" hangingPunct="1"/>
            <a:r>
              <a:rPr lang="pt-BR" altLang="pt-BR" b="1" dirty="0">
                <a:solidFill>
                  <a:srgbClr val="002060"/>
                </a:solidFill>
                <a:latin typeface="Arial" panose="020B0604020202020204" pitchFamily="34" charset="0"/>
                <a:cs typeface="Arial" panose="020B0604020202020204" pitchFamily="34" charset="0"/>
              </a:rPr>
              <a:t>Padronização do Auto de Infração por descumprimento da obrigação principal</a:t>
            </a:r>
          </a:p>
          <a:p>
            <a:pPr algn="just" eaLnBrk="1" hangingPunct="1"/>
            <a:endParaRPr lang="pt-BR" altLang="pt-BR"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1CB86FB-05F5-567E-6BE1-7A4F92BC0889}"/>
              </a:ext>
            </a:extLst>
          </p:cNvPr>
          <p:cNvPicPr>
            <a:picLocks noChangeAspect="1"/>
          </p:cNvPicPr>
          <p:nvPr/>
        </p:nvPicPr>
        <p:blipFill>
          <a:blip r:embed="rId2"/>
          <a:stretch>
            <a:fillRect/>
          </a:stretch>
        </p:blipFill>
        <p:spPr>
          <a:xfrm>
            <a:off x="784714" y="622320"/>
            <a:ext cx="3979175" cy="5613359"/>
          </a:xfrm>
          <a:prstGeom prst="rect">
            <a:avLst/>
          </a:prstGeom>
        </p:spPr>
      </p:pic>
      <p:sp>
        <p:nvSpPr>
          <p:cNvPr id="3" name="CaixaDeTexto 2">
            <a:extLst>
              <a:ext uri="{FF2B5EF4-FFF2-40B4-BE49-F238E27FC236}">
                <a16:creationId xmlns:a16="http://schemas.microsoft.com/office/drawing/2014/main" id="{685A3CB9-27F2-C519-EFD7-0CC5AA141FC5}"/>
              </a:ext>
            </a:extLst>
          </p:cNvPr>
          <p:cNvSpPr txBox="1"/>
          <p:nvPr/>
        </p:nvSpPr>
        <p:spPr>
          <a:xfrm>
            <a:off x="5309732" y="1028342"/>
            <a:ext cx="6097554" cy="4801314"/>
          </a:xfrm>
          <a:prstGeom prst="rect">
            <a:avLst/>
          </a:prstGeom>
          <a:noFill/>
        </p:spPr>
        <p:txBody>
          <a:bodyPr wrap="square">
            <a:spAutoFit/>
          </a:bodyPr>
          <a:lstStyle/>
          <a:p>
            <a:pPr algn="just"/>
            <a:r>
              <a:rPr lang="pt-BR" dirty="0">
                <a:solidFill>
                  <a:srgbClr val="002060"/>
                </a:solidFill>
              </a:rPr>
              <a:t>Para estabilizar as receitas dos estados e municípios com relação ao ICMS e ISS, a reforma estabelece uma transição na partilha dos valores arrecadados que durará 50 anos, entre 2027 e 2077. </a:t>
            </a:r>
          </a:p>
          <a:p>
            <a:pPr algn="just"/>
            <a:endParaRPr lang="pt-BR" dirty="0">
              <a:solidFill>
                <a:srgbClr val="002060"/>
              </a:solidFill>
            </a:endParaRPr>
          </a:p>
          <a:p>
            <a:pPr algn="just"/>
            <a:r>
              <a:rPr lang="pt-BR" dirty="0">
                <a:solidFill>
                  <a:srgbClr val="002060"/>
                </a:solidFill>
              </a:rPr>
              <a:t>O </a:t>
            </a:r>
            <a:r>
              <a:rPr lang="pt-BR" b="1" dirty="0">
                <a:solidFill>
                  <a:srgbClr val="002060"/>
                </a:solidFill>
              </a:rPr>
              <a:t>IBS arrecadado será partilhado entre estados, municípios e Distrito Federal de modo a manter proporcionalmente a receita média de cada ente federativo,</a:t>
            </a:r>
            <a:r>
              <a:rPr lang="pt-BR" dirty="0">
                <a:solidFill>
                  <a:srgbClr val="002060"/>
                </a:solidFill>
              </a:rPr>
              <a:t> obedecendo a futura lei complementar.</a:t>
            </a:r>
          </a:p>
          <a:p>
            <a:pPr algn="just"/>
            <a:endParaRPr lang="pt-BR" dirty="0">
              <a:solidFill>
                <a:srgbClr val="002060"/>
              </a:solidFill>
            </a:endParaRPr>
          </a:p>
          <a:p>
            <a:pPr algn="just"/>
            <a:r>
              <a:rPr lang="pt-BR" dirty="0">
                <a:solidFill>
                  <a:srgbClr val="002060"/>
                </a:solidFill>
              </a:rPr>
              <a:t>Para gerir o IBS, a emenda cria um </a:t>
            </a:r>
            <a:r>
              <a:rPr lang="pt-BR" b="1" dirty="0">
                <a:solidFill>
                  <a:srgbClr val="002060"/>
                </a:solidFill>
              </a:rPr>
              <a:t>Comitê Gestor, que será uma entidade pública sob regime especial com independência técnica, administrativa, orçamentária e financeira. Terá 27 membros representando cada estado e o Distrito Federal; outros 27 membros representando o conjunto dos municípios (14 representantes escolhidos de forma igual entre os municípios e 13 considerando o tamanho da população). </a:t>
            </a:r>
          </a:p>
        </p:txBody>
      </p:sp>
      <p:sp>
        <p:nvSpPr>
          <p:cNvPr id="5" name="Espaço Reservado para Número de Slide 4">
            <a:extLst>
              <a:ext uri="{FF2B5EF4-FFF2-40B4-BE49-F238E27FC236}">
                <a16:creationId xmlns:a16="http://schemas.microsoft.com/office/drawing/2014/main" id="{2CDCB79E-3ABA-7BEC-FDD2-59EA7146A65B}"/>
              </a:ext>
            </a:extLst>
          </p:cNvPr>
          <p:cNvSpPr>
            <a:spLocks noGrp="1"/>
          </p:cNvSpPr>
          <p:nvPr>
            <p:ph type="sldNum" sz="quarter" idx="12"/>
          </p:nvPr>
        </p:nvSpPr>
        <p:spPr/>
        <p:txBody>
          <a:bodyPr/>
          <a:lstStyle/>
          <a:p>
            <a:fld id="{9E0BF24F-823E-4E55-9B3A-D223028FDF52}" type="slidenum">
              <a:rPr lang="pt-BR" smtClean="0"/>
              <a:t>4</a:t>
            </a:fld>
            <a:endParaRPr lang="pt-BR"/>
          </a:p>
        </p:txBody>
      </p:sp>
    </p:spTree>
    <p:extLst>
      <p:ext uri="{BB962C8B-B14F-4D97-AF65-F5344CB8AC3E}">
        <p14:creationId xmlns:p14="http://schemas.microsoft.com/office/powerpoint/2010/main" val="2705623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ângulo 1">
            <a:extLst>
              <a:ext uri="{FF2B5EF4-FFF2-40B4-BE49-F238E27FC236}">
                <a16:creationId xmlns:a16="http://schemas.microsoft.com/office/drawing/2014/main" id="{A49C097A-5C28-D799-AAF4-C6E2C3757207}"/>
              </a:ext>
            </a:extLst>
          </p:cNvPr>
          <p:cNvSpPr>
            <a:spLocks noChangeArrowheads="1"/>
          </p:cNvSpPr>
          <p:nvPr/>
        </p:nvSpPr>
        <p:spPr bwMode="auto">
          <a:xfrm>
            <a:off x="570271" y="188914"/>
            <a:ext cx="1133659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sz="1200" b="1" dirty="0">
                <a:solidFill>
                  <a:srgbClr val="002060"/>
                </a:solidFill>
                <a:latin typeface="Arial" panose="020B0604020202020204" pitchFamily="34" charset="0"/>
                <a:cs typeface="Arial" panose="020B0604020202020204" pitchFamily="34" charset="0"/>
              </a:rPr>
              <a:t>INSTRUÇÃO NORMATIVA CGT/GAB Nº 02/2008</a:t>
            </a:r>
            <a:endParaRPr lang="pt-BR" altLang="pt-BR" sz="1200" dirty="0">
              <a:solidFill>
                <a:srgbClr val="002060"/>
              </a:solidFill>
              <a:latin typeface="Arial" panose="020B0604020202020204" pitchFamily="34" charset="0"/>
              <a:cs typeface="Arial" panose="020B0604020202020204" pitchFamily="34" charset="0"/>
            </a:endParaRP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Dispõe sobre a criação e estrutura do Relatório de Atividades Fiscais – RAF e sobre os procedimentos relativos à revisão fiscal do Imposto Sobre Serviços de Qualquer Natureza – ISS. </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O GESTOR DA CÉLULA DE GESTÃO TRIBUTÁRIA - CGT, no uso de suas atribuições legais, e</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CONSIDERANDO a necessidade de padronizar e qualificar os procedimentos relacionados com a revisão fiscal e lançamento do Imposto Sobre Serviços de Qualquer Natureza – ISS,</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DETERMINA:</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Art. 1º Fica criado o Relatório de Atividades Fiscais – RAF, no âmbito do Corpo Técnico de Fiscalização do ISS – TIS, destinado a registrar todas as fases do procedimento de revisão fiscal.</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algn="just" eaLnBrk="1" hangingPunct="1"/>
            <a:r>
              <a:rPr lang="pt-BR" altLang="pt-BR" sz="1200" dirty="0">
                <a:solidFill>
                  <a:srgbClr val="002060"/>
                </a:solidFill>
                <a:latin typeface="Arial" panose="020B0604020202020204" pitchFamily="34" charset="0"/>
                <a:cs typeface="Arial" panose="020B0604020202020204" pitchFamily="34" charset="0"/>
              </a:rPr>
              <a:t>Art. 2º As revisões fiscais do ISS serão efetuadas pelos Agentes Fiscais do TIS com atendimento das normas legais e infralegais aplicáveis e resultarão na elaboração do RAF.</a:t>
            </a:r>
          </a:p>
          <a:p>
            <a:pPr eaLnBrk="1" hangingPunct="1"/>
            <a:r>
              <a:rPr lang="pt-BR" altLang="pt-BR" sz="1200" dirty="0">
                <a:solidFill>
                  <a:srgbClr val="002060"/>
                </a:solidFill>
                <a:latin typeface="Arial" panose="020B0604020202020204" pitchFamily="34" charset="0"/>
                <a:cs typeface="Arial" panose="020B0604020202020204" pitchFamily="34" charset="0"/>
              </a:rPr>
              <a:t>§ 1º Sempre que, da revisão fiscal efetuada, resultar lançamento de imposto, o RAF será incorporado à peça de lançamento, como apêndice desta.</a:t>
            </a:r>
          </a:p>
          <a:p>
            <a:pPr eaLnBrk="1" hangingPunct="1"/>
            <a:r>
              <a:rPr lang="pt-BR" altLang="pt-BR" sz="1200" dirty="0">
                <a:solidFill>
                  <a:srgbClr val="002060"/>
                </a:solidFill>
                <a:latin typeface="Arial" panose="020B0604020202020204" pitchFamily="34" charset="0"/>
                <a:cs typeface="Arial" panose="020B0604020202020204" pitchFamily="34" charset="0"/>
              </a:rPr>
              <a:t>§ 2º Na hipótese do § 1º, o RAF e a documentação que lhe dá suporte deverá ter prévia revisão do Auxiliar Técnico do TIS antes do sujeito passivo ser notificado do lançamento, dispondo o revisor do prazo máximo de 3 (três) dias úteis para tanto.   </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Art. 3º Observadas as peculiaridades de cada caso, o RAF será elaborado com base no modelo e especificações constantes nos Apêndices A e B desta Instrução.</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Art. 4º Compete ao Auxiliar Técnico do TIS indicar o diretório no qual os arquivos eletrônicos contendo o RAF e os demais apêndices da peça fiscal devem ser armazenados.</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Art. 5º Na hipótese de confecção de nova peça fiscal, decorrente de alteração proveniente de decisão do TART, da UNC ou de revisão de ofício, também deverão ser observadas  as normas estabelecidas por esta Instrução Normativa. </a:t>
            </a:r>
          </a:p>
          <a:p>
            <a:pPr eaLnBrk="1" hangingPunct="1"/>
            <a:r>
              <a:rPr lang="pt-BR" altLang="pt-BR" sz="1200" dirty="0">
                <a:solidFill>
                  <a:srgbClr val="002060"/>
                </a:solidFill>
                <a:latin typeface="Arial" panose="020B0604020202020204" pitchFamily="34" charset="0"/>
                <a:cs typeface="Arial" panose="020B0604020202020204" pitchFamily="34" charset="0"/>
              </a:rPr>
              <a:t> </a:t>
            </a:r>
          </a:p>
          <a:p>
            <a:pPr eaLnBrk="1" hangingPunct="1"/>
            <a:r>
              <a:rPr lang="pt-BR" altLang="pt-BR" sz="1200" dirty="0">
                <a:solidFill>
                  <a:srgbClr val="002060"/>
                </a:solidFill>
                <a:latin typeface="Arial" panose="020B0604020202020204" pitchFamily="34" charset="0"/>
                <a:cs typeface="Arial" panose="020B0604020202020204" pitchFamily="34" charset="0"/>
              </a:rPr>
              <a:t>Art. 6º Esta Instrução Normativa entra em vigor na data da sua publicação.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1787ACF-6AA4-6D72-8070-B338F5EC587F}"/>
              </a:ext>
            </a:extLst>
          </p:cNvPr>
          <p:cNvPicPr>
            <a:picLocks noChangeAspect="1"/>
          </p:cNvPicPr>
          <p:nvPr/>
        </p:nvPicPr>
        <p:blipFill>
          <a:blip r:embed="rId2"/>
          <a:stretch>
            <a:fillRect/>
          </a:stretch>
        </p:blipFill>
        <p:spPr>
          <a:xfrm>
            <a:off x="4100036" y="235974"/>
            <a:ext cx="4503205" cy="6386052"/>
          </a:xfrm>
          <a:prstGeom prst="rect">
            <a:avLst/>
          </a:prstGeom>
          <a:ln w="38100">
            <a:solidFill>
              <a:srgbClr val="C00000"/>
            </a:solidFill>
          </a:ln>
        </p:spPr>
      </p:pic>
      <p:pic>
        <p:nvPicPr>
          <p:cNvPr id="5" name="Imagem 4">
            <a:extLst>
              <a:ext uri="{FF2B5EF4-FFF2-40B4-BE49-F238E27FC236}">
                <a16:creationId xmlns:a16="http://schemas.microsoft.com/office/drawing/2014/main" id="{ABB983AA-DFB8-A896-B9B8-62331E2457CF}"/>
              </a:ext>
            </a:extLst>
          </p:cNvPr>
          <p:cNvPicPr>
            <a:picLocks noChangeAspect="1"/>
          </p:cNvPicPr>
          <p:nvPr/>
        </p:nvPicPr>
        <p:blipFill>
          <a:blip r:embed="rId3"/>
          <a:stretch>
            <a:fillRect/>
          </a:stretch>
        </p:blipFill>
        <p:spPr>
          <a:xfrm>
            <a:off x="546838" y="508166"/>
            <a:ext cx="2640624" cy="1910569"/>
          </a:xfrm>
          <a:prstGeom prst="rect">
            <a:avLst/>
          </a:prstGeom>
        </p:spPr>
      </p:pic>
    </p:spTree>
    <p:extLst>
      <p:ext uri="{BB962C8B-B14F-4D97-AF65-F5344CB8AC3E}">
        <p14:creationId xmlns:p14="http://schemas.microsoft.com/office/powerpoint/2010/main" val="941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BB983AA-DFB8-A896-B9B8-62331E2457CF}"/>
              </a:ext>
            </a:extLst>
          </p:cNvPr>
          <p:cNvPicPr>
            <a:picLocks noChangeAspect="1"/>
          </p:cNvPicPr>
          <p:nvPr/>
        </p:nvPicPr>
        <p:blipFill>
          <a:blip r:embed="rId2"/>
          <a:stretch>
            <a:fillRect/>
          </a:stretch>
        </p:blipFill>
        <p:spPr>
          <a:xfrm>
            <a:off x="546838" y="508166"/>
            <a:ext cx="2640624" cy="1910569"/>
          </a:xfrm>
          <a:prstGeom prst="rect">
            <a:avLst/>
          </a:prstGeom>
        </p:spPr>
      </p:pic>
      <p:pic>
        <p:nvPicPr>
          <p:cNvPr id="3" name="Imagem 2">
            <a:extLst>
              <a:ext uri="{FF2B5EF4-FFF2-40B4-BE49-F238E27FC236}">
                <a16:creationId xmlns:a16="http://schemas.microsoft.com/office/drawing/2014/main" id="{7588D3A9-9AB0-2057-4348-5D7825323E59}"/>
              </a:ext>
            </a:extLst>
          </p:cNvPr>
          <p:cNvPicPr>
            <a:picLocks noChangeAspect="1"/>
          </p:cNvPicPr>
          <p:nvPr/>
        </p:nvPicPr>
        <p:blipFill>
          <a:blip r:embed="rId3"/>
          <a:stretch>
            <a:fillRect/>
          </a:stretch>
        </p:blipFill>
        <p:spPr>
          <a:xfrm>
            <a:off x="4163051" y="271326"/>
            <a:ext cx="4122534" cy="6384076"/>
          </a:xfrm>
          <a:prstGeom prst="rect">
            <a:avLst/>
          </a:prstGeom>
          <a:ln w="38100">
            <a:solidFill>
              <a:srgbClr val="C00000"/>
            </a:solidFill>
          </a:ln>
        </p:spPr>
      </p:pic>
    </p:spTree>
    <p:extLst>
      <p:ext uri="{BB962C8B-B14F-4D97-AF65-F5344CB8AC3E}">
        <p14:creationId xmlns:p14="http://schemas.microsoft.com/office/powerpoint/2010/main" val="1433283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12BC2E5-7510-27FD-7B63-370C9352E48C}"/>
              </a:ext>
            </a:extLst>
          </p:cNvPr>
          <p:cNvPicPr>
            <a:picLocks noChangeAspect="1"/>
          </p:cNvPicPr>
          <p:nvPr/>
        </p:nvPicPr>
        <p:blipFill>
          <a:blip r:embed="rId2"/>
          <a:stretch>
            <a:fillRect/>
          </a:stretch>
        </p:blipFill>
        <p:spPr>
          <a:xfrm>
            <a:off x="3952568" y="284756"/>
            <a:ext cx="4363064" cy="6400265"/>
          </a:xfrm>
          <a:prstGeom prst="rect">
            <a:avLst/>
          </a:prstGeom>
          <a:ln w="38100">
            <a:solidFill>
              <a:srgbClr val="C00000"/>
            </a:solidFill>
          </a:ln>
        </p:spPr>
      </p:pic>
      <p:pic>
        <p:nvPicPr>
          <p:cNvPr id="6" name="Imagem 5">
            <a:extLst>
              <a:ext uri="{FF2B5EF4-FFF2-40B4-BE49-F238E27FC236}">
                <a16:creationId xmlns:a16="http://schemas.microsoft.com/office/drawing/2014/main" id="{627BDF66-A970-9D8D-9471-CBBA3C9D3870}"/>
              </a:ext>
            </a:extLst>
          </p:cNvPr>
          <p:cNvPicPr>
            <a:picLocks noChangeAspect="1"/>
          </p:cNvPicPr>
          <p:nvPr/>
        </p:nvPicPr>
        <p:blipFill>
          <a:blip r:embed="rId3"/>
          <a:stretch>
            <a:fillRect/>
          </a:stretch>
        </p:blipFill>
        <p:spPr>
          <a:xfrm>
            <a:off x="680565" y="416903"/>
            <a:ext cx="2639797" cy="1914310"/>
          </a:xfrm>
          <a:prstGeom prst="rect">
            <a:avLst/>
          </a:prstGeom>
        </p:spPr>
      </p:pic>
    </p:spTree>
    <p:extLst>
      <p:ext uri="{BB962C8B-B14F-4D97-AF65-F5344CB8AC3E}">
        <p14:creationId xmlns:p14="http://schemas.microsoft.com/office/powerpoint/2010/main" val="1138423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3C5FC2A-4583-4A52-9190-CFF93A5195C3}"/>
              </a:ext>
            </a:extLst>
          </p:cNvPr>
          <p:cNvSpPr/>
          <p:nvPr/>
        </p:nvSpPr>
        <p:spPr>
          <a:xfrm>
            <a:off x="245806" y="245806"/>
            <a:ext cx="11759381" cy="5262979"/>
          </a:xfrm>
          <a:prstGeom prst="rect">
            <a:avLst/>
          </a:prstGeom>
          <a:solidFill>
            <a:schemeClr val="accent3">
              <a:lumMod val="20000"/>
              <a:lumOff val="80000"/>
            </a:schemeClr>
          </a:solidFill>
        </p:spPr>
        <p:txBody>
          <a:bodyPr wrap="square">
            <a:spAutoFit/>
          </a:bodyPr>
          <a:lstStyle/>
          <a:p>
            <a:pPr algn="ctr">
              <a:defRPr/>
            </a:pPr>
            <a:r>
              <a:rPr lang="pt-BR" sz="1400" dirty="0">
                <a:solidFill>
                  <a:srgbClr val="002060"/>
                </a:solidFill>
                <a:latin typeface="Arial" charset="0"/>
                <a:ea typeface="Times New Roman" panose="02020603050405020304" pitchFamily="18" charset="0"/>
                <a:cs typeface="Arial" charset="0"/>
              </a:rPr>
              <a:t> </a:t>
            </a:r>
          </a:p>
          <a:p>
            <a:pPr algn="ctr">
              <a:defRPr/>
            </a:pPr>
            <a:r>
              <a:rPr lang="pt-BR" sz="1400" dirty="0">
                <a:solidFill>
                  <a:srgbClr val="002060"/>
                </a:solidFill>
                <a:latin typeface="Arial" charset="0"/>
                <a:ea typeface="Times New Roman" panose="02020603050405020304" pitchFamily="18" charset="0"/>
                <a:cs typeface="Arial" charset="0"/>
              </a:rPr>
              <a:t>Apêndice “A” da Instrução Normativa CGT/GAB nº 02/2008</a:t>
            </a:r>
          </a:p>
          <a:p>
            <a:pPr algn="just">
              <a:defRPr/>
            </a:pPr>
            <a:r>
              <a:rPr lang="pt-BR" sz="1400" dirty="0">
                <a:solidFill>
                  <a:srgbClr val="002060"/>
                </a:solidFill>
                <a:latin typeface="Arial" charset="0"/>
                <a:ea typeface="Times New Roman" panose="02020603050405020304" pitchFamily="18" charset="0"/>
                <a:cs typeface="Arial" charset="0"/>
              </a:rPr>
              <a:t>  </a:t>
            </a:r>
          </a:p>
          <a:p>
            <a:pPr algn="ctr">
              <a:defRPr/>
            </a:pPr>
            <a:r>
              <a:rPr lang="pt-BR" sz="1400" dirty="0">
                <a:solidFill>
                  <a:srgbClr val="002060"/>
                </a:solidFill>
                <a:latin typeface="Arial" charset="0"/>
                <a:ea typeface="Times New Roman" panose="02020603050405020304" pitchFamily="18" charset="0"/>
                <a:cs typeface="Arial" charset="0"/>
              </a:rPr>
              <a:t>RELATÓRIO DE ATIVIDADES FISCAIS (RAF)</a:t>
            </a:r>
          </a:p>
          <a:p>
            <a:pPr indent="571500" algn="just">
              <a:defRPr/>
            </a:pPr>
            <a:r>
              <a:rPr lang="pt-BR" sz="1400" dirty="0">
                <a:solidFill>
                  <a:srgbClr val="002060"/>
                </a:solidFill>
                <a:latin typeface="Arial" charset="0"/>
                <a:ea typeface="Times New Roman" panose="02020603050405020304" pitchFamily="18" charset="0"/>
                <a:cs typeface="Arial" charset="0"/>
              </a:rPr>
              <a:t> </a:t>
            </a:r>
          </a:p>
          <a:p>
            <a:pPr algn="ctr">
              <a:defRPr/>
            </a:pPr>
            <a:r>
              <a:rPr lang="pt-BR" sz="1400" dirty="0">
                <a:solidFill>
                  <a:srgbClr val="002060"/>
                </a:solidFill>
                <a:latin typeface="Arial" charset="0"/>
                <a:ea typeface="Times New Roman" panose="02020603050405020304" pitchFamily="18" charset="0"/>
                <a:cs typeface="Arial" charset="0"/>
              </a:rPr>
              <a:t>Imposto Sobre Serviços de Qualquer Natureza</a:t>
            </a:r>
          </a:p>
          <a:p>
            <a:pPr algn="ctr">
              <a:defRPr/>
            </a:pPr>
            <a:r>
              <a:rPr lang="pt-BR" sz="1400" dirty="0">
                <a:solidFill>
                  <a:srgbClr val="002060"/>
                </a:solidFill>
                <a:latin typeface="Arial" charset="0"/>
                <a:ea typeface="Times New Roman" panose="02020603050405020304" pitchFamily="18" charset="0"/>
                <a:cs typeface="Arial" charset="0"/>
              </a:rPr>
              <a:t>(ISSQN)</a:t>
            </a:r>
          </a:p>
          <a:p>
            <a:pPr indent="571500" algn="just">
              <a:defRPr/>
            </a:pPr>
            <a:r>
              <a:rPr lang="pt-BR" sz="1400" dirty="0">
                <a:solidFill>
                  <a:srgbClr val="002060"/>
                </a:solidFill>
                <a:latin typeface="Arial" charset="0"/>
                <a:ea typeface="Times New Roman" panose="02020603050405020304" pitchFamily="18" charset="0"/>
                <a:cs typeface="Arial" charset="0"/>
              </a:rPr>
              <a:t> </a:t>
            </a:r>
          </a:p>
          <a:p>
            <a:pPr indent="571500" algn="just">
              <a:defRPr/>
            </a:pPr>
            <a:r>
              <a:rPr lang="pt-BR" sz="1400" dirty="0">
                <a:solidFill>
                  <a:srgbClr val="002060"/>
                </a:solidFill>
                <a:latin typeface="Arial" charset="0"/>
                <a:ea typeface="Times New Roman" panose="02020603050405020304" pitchFamily="18" charset="0"/>
                <a:cs typeface="Arial" charset="0"/>
              </a:rPr>
              <a:t> </a:t>
            </a:r>
          </a:p>
          <a:p>
            <a:pPr indent="571500" algn="just">
              <a:defRPr/>
            </a:pPr>
            <a:r>
              <a:rPr lang="pt-BR" sz="1400" dirty="0">
                <a:solidFill>
                  <a:srgbClr val="002060"/>
                </a:solidFill>
                <a:latin typeface="Arial" charset="0"/>
                <a:ea typeface="Times New Roman" panose="02020603050405020304" pitchFamily="18" charset="0"/>
                <a:cs typeface="Arial" charset="0"/>
              </a:rPr>
              <a:t>  </a:t>
            </a:r>
          </a:p>
          <a:p>
            <a:pPr indent="571500" algn="just">
              <a:defRPr/>
            </a:pPr>
            <a:r>
              <a:rPr lang="pt-BR" sz="1400" dirty="0">
                <a:solidFill>
                  <a:srgbClr val="002060"/>
                </a:solidFill>
                <a:latin typeface="Arial" charset="0"/>
                <a:ea typeface="Times New Roman" panose="02020603050405020304" pitchFamily="18" charset="0"/>
                <a:cs typeface="Arial" charset="0"/>
              </a:rPr>
              <a:t>Inscrição municipal nº:</a:t>
            </a:r>
          </a:p>
          <a:p>
            <a:pPr indent="571500" algn="just">
              <a:defRPr/>
            </a:pPr>
            <a:r>
              <a:rPr lang="pt-BR" sz="1400" dirty="0">
                <a:solidFill>
                  <a:srgbClr val="002060"/>
                </a:solidFill>
                <a:latin typeface="Arial" charset="0"/>
                <a:ea typeface="Times New Roman" panose="02020603050405020304" pitchFamily="18" charset="0"/>
                <a:cs typeface="Arial" charset="0"/>
              </a:rPr>
              <a:t>XX.XXX-X-X</a:t>
            </a:r>
          </a:p>
          <a:p>
            <a:pPr indent="571500" algn="just">
              <a:defRPr/>
            </a:pPr>
            <a:r>
              <a:rPr lang="pt-BR" sz="1400" dirty="0">
                <a:solidFill>
                  <a:srgbClr val="002060"/>
                </a:solidFill>
                <a:latin typeface="Arial" charset="0"/>
                <a:ea typeface="Times New Roman" panose="02020603050405020304" pitchFamily="18" charset="0"/>
                <a:cs typeface="Arial" charset="0"/>
              </a:rPr>
              <a:t>CNPJ:</a:t>
            </a:r>
          </a:p>
          <a:p>
            <a:pPr indent="571500" algn="just">
              <a:defRPr/>
            </a:pPr>
            <a:r>
              <a:rPr lang="pt-BR" sz="1400" dirty="0">
                <a:solidFill>
                  <a:srgbClr val="002060"/>
                </a:solidFill>
                <a:latin typeface="Arial" charset="0"/>
                <a:ea typeface="Times New Roman" panose="02020603050405020304" pitchFamily="18" charset="0"/>
                <a:cs typeface="Arial" charset="0"/>
              </a:rPr>
              <a:t>XX.XXX.XXX/XXXX-XX</a:t>
            </a:r>
          </a:p>
          <a:p>
            <a:pPr indent="571500" algn="just">
              <a:defRPr/>
            </a:pPr>
            <a:r>
              <a:rPr lang="pt-BR" sz="1400" dirty="0">
                <a:solidFill>
                  <a:srgbClr val="002060"/>
                </a:solidFill>
                <a:latin typeface="Arial" charset="0"/>
                <a:ea typeface="Times New Roman" panose="02020603050405020304" pitchFamily="18" charset="0"/>
                <a:cs typeface="Arial" charset="0"/>
              </a:rPr>
              <a:t>Nome empresarial:</a:t>
            </a:r>
          </a:p>
          <a:p>
            <a:pPr indent="571500" algn="just">
              <a:defRPr/>
            </a:pPr>
            <a:r>
              <a:rPr lang="pt-BR" sz="1400" dirty="0" err="1">
                <a:solidFill>
                  <a:srgbClr val="002060"/>
                </a:solidFill>
                <a:latin typeface="Arial" charset="0"/>
                <a:ea typeface="Times New Roman" panose="02020603050405020304" pitchFamily="18" charset="0"/>
                <a:cs typeface="Arial" charset="0"/>
              </a:rPr>
              <a:t>Xyz</a:t>
            </a:r>
            <a:r>
              <a:rPr lang="pt-BR" sz="1400" dirty="0">
                <a:solidFill>
                  <a:srgbClr val="002060"/>
                </a:solidFill>
                <a:latin typeface="Arial" charset="0"/>
                <a:ea typeface="Times New Roman" panose="02020603050405020304" pitchFamily="18" charset="0"/>
                <a:cs typeface="Arial" charset="0"/>
              </a:rPr>
              <a:t> Ltda.</a:t>
            </a:r>
          </a:p>
          <a:p>
            <a:pPr indent="571500" algn="just">
              <a:defRPr/>
            </a:pPr>
            <a:r>
              <a:rPr lang="pt-BR" sz="1400" dirty="0">
                <a:solidFill>
                  <a:srgbClr val="002060"/>
                </a:solidFill>
                <a:latin typeface="Arial" charset="0"/>
                <a:ea typeface="Times New Roman" panose="02020603050405020304" pitchFamily="18" charset="0"/>
                <a:cs typeface="Arial" charset="0"/>
              </a:rPr>
              <a:t>Endereço:</a:t>
            </a:r>
          </a:p>
          <a:p>
            <a:pPr indent="571500" algn="just">
              <a:defRPr/>
            </a:pPr>
            <a:r>
              <a:rPr lang="pt-BR" sz="1400" dirty="0">
                <a:solidFill>
                  <a:srgbClr val="002060"/>
                </a:solidFill>
                <a:latin typeface="Arial" charset="0"/>
                <a:ea typeface="Times New Roman" panose="02020603050405020304" pitchFamily="18" charset="0"/>
                <a:cs typeface="Arial" charset="0"/>
              </a:rPr>
              <a:t>Logradouro, nº, bairro, cidade, estado..</a:t>
            </a:r>
          </a:p>
          <a:p>
            <a:pPr indent="571500" algn="just">
              <a:defRPr/>
            </a:pPr>
            <a:endParaRPr lang="pt-BR" sz="1400" dirty="0">
              <a:solidFill>
                <a:srgbClr val="002060"/>
              </a:solidFill>
              <a:latin typeface="Arial" charset="0"/>
              <a:ea typeface="Times New Roman" panose="02020603050405020304" pitchFamily="18" charset="0"/>
              <a:cs typeface="Arial" charset="0"/>
            </a:endParaRPr>
          </a:p>
          <a:p>
            <a:pPr indent="571500" algn="just">
              <a:defRPr/>
            </a:pPr>
            <a:r>
              <a:rPr lang="pt-BR" sz="1400" dirty="0">
                <a:solidFill>
                  <a:srgbClr val="002060"/>
                </a:solidFill>
                <a:latin typeface="Arial" charset="0"/>
                <a:ea typeface="Times New Roman" panose="02020603050405020304" pitchFamily="18" charset="0"/>
                <a:cs typeface="Arial" charset="0"/>
              </a:rPr>
              <a:t>Agente Fiscal da Receita Municipal:</a:t>
            </a:r>
          </a:p>
          <a:p>
            <a:pPr indent="571500" algn="just">
              <a:defRPr/>
            </a:pPr>
            <a:r>
              <a:rPr lang="pt-BR" sz="1400" dirty="0" err="1">
                <a:solidFill>
                  <a:srgbClr val="002060"/>
                </a:solidFill>
                <a:latin typeface="Arial" charset="0"/>
                <a:ea typeface="Times New Roman" panose="02020603050405020304" pitchFamily="18" charset="0"/>
                <a:cs typeface="Arial" charset="0"/>
              </a:rPr>
              <a:t>Xyzxyzxyz</a:t>
            </a:r>
            <a:r>
              <a:rPr lang="pt-BR" sz="1400" dirty="0">
                <a:solidFill>
                  <a:srgbClr val="002060"/>
                </a:solidFill>
                <a:latin typeface="Arial" charset="0"/>
                <a:ea typeface="Times New Roman" panose="02020603050405020304" pitchFamily="18" charset="0"/>
                <a:cs typeface="Arial" charset="0"/>
              </a:rPr>
              <a:t> </a:t>
            </a:r>
            <a:r>
              <a:rPr lang="pt-BR" sz="1400" dirty="0" err="1">
                <a:solidFill>
                  <a:srgbClr val="002060"/>
                </a:solidFill>
                <a:latin typeface="Arial" charset="0"/>
                <a:ea typeface="Times New Roman" panose="02020603050405020304" pitchFamily="18" charset="0"/>
                <a:cs typeface="Arial" charset="0"/>
              </a:rPr>
              <a:t>Xyzxyzxyz</a:t>
            </a:r>
            <a:endParaRPr lang="pt-BR" sz="1400" dirty="0">
              <a:solidFill>
                <a:srgbClr val="002060"/>
              </a:solidFill>
              <a:latin typeface="Arial" charset="0"/>
              <a:ea typeface="Times New Roman" panose="02020603050405020304" pitchFamily="18" charset="0"/>
              <a:cs typeface="Arial" charset="0"/>
            </a:endParaRPr>
          </a:p>
          <a:p>
            <a:pPr indent="571500" algn="just">
              <a:defRPr/>
            </a:pPr>
            <a:r>
              <a:rPr lang="pt-BR" sz="1400" dirty="0">
                <a:solidFill>
                  <a:srgbClr val="002060"/>
                </a:solidFill>
                <a:latin typeface="Arial" charset="0"/>
                <a:ea typeface="Times New Roman" panose="02020603050405020304" pitchFamily="18" charset="0"/>
                <a:cs typeface="Arial" charset="0"/>
              </a:rPr>
              <a:t>Data:</a:t>
            </a:r>
          </a:p>
          <a:p>
            <a:pPr indent="571500" algn="just">
              <a:defRPr/>
            </a:pPr>
            <a:r>
              <a:rPr lang="pt-BR" sz="1400" dirty="0" err="1">
                <a:solidFill>
                  <a:srgbClr val="002060"/>
                </a:solidFill>
                <a:latin typeface="Arial" charset="0"/>
                <a:ea typeface="Times New Roman" panose="02020603050405020304" pitchFamily="18" charset="0"/>
                <a:cs typeface="Arial" charset="0"/>
              </a:rPr>
              <a:t>dd</a:t>
            </a:r>
            <a:r>
              <a:rPr lang="pt-BR" sz="1400" dirty="0">
                <a:solidFill>
                  <a:srgbClr val="002060"/>
                </a:solidFill>
                <a:latin typeface="Arial" charset="0"/>
                <a:ea typeface="Times New Roman" panose="02020603050405020304" pitchFamily="18" charset="0"/>
                <a:cs typeface="Arial" charset="0"/>
              </a:rPr>
              <a:t>/mm/</a:t>
            </a:r>
            <a:r>
              <a:rPr lang="pt-BR" sz="1400" dirty="0" err="1">
                <a:solidFill>
                  <a:srgbClr val="002060"/>
                </a:solidFill>
                <a:latin typeface="Arial" charset="0"/>
                <a:ea typeface="Times New Roman" panose="02020603050405020304" pitchFamily="18" charset="0"/>
                <a:cs typeface="Arial" charset="0"/>
              </a:rPr>
              <a:t>aaaa</a:t>
            </a:r>
            <a:endParaRPr lang="pt-BR" sz="1400" dirty="0">
              <a:solidFill>
                <a:srgbClr val="002060"/>
              </a:solidFill>
              <a:latin typeface="Arial" charset="0"/>
              <a:ea typeface="Times New Roman" panose="02020603050405020304" pitchFamily="18" charset="0"/>
              <a:cs typeface="Arial" charset="0"/>
            </a:endParaRPr>
          </a:p>
          <a:p>
            <a:pPr eaLnBrk="1" hangingPunct="1">
              <a:defRPr/>
            </a:pPr>
            <a:endParaRPr lang="pt-BR" sz="1400" dirty="0">
              <a:solidFill>
                <a:srgbClr val="002060"/>
              </a:solidFill>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ângulo 1">
            <a:extLst>
              <a:ext uri="{FF2B5EF4-FFF2-40B4-BE49-F238E27FC236}">
                <a16:creationId xmlns:a16="http://schemas.microsoft.com/office/drawing/2014/main" id="{3D2D3E43-B5D3-AE5C-0AD6-AD60D96E0D56}"/>
              </a:ext>
            </a:extLst>
          </p:cNvPr>
          <p:cNvSpPr>
            <a:spLocks noChangeArrowheads="1"/>
          </p:cNvSpPr>
          <p:nvPr/>
        </p:nvSpPr>
        <p:spPr bwMode="auto">
          <a:xfrm>
            <a:off x="319548" y="292870"/>
            <a:ext cx="11552904" cy="5401479"/>
          </a:xfrm>
          <a:prstGeom prst="rect">
            <a:avLst/>
          </a:prstGeom>
          <a:solidFill>
            <a:schemeClr val="accent3">
              <a:lumMod val="20000"/>
              <a:lumOff val="80000"/>
            </a:schemeClr>
          </a:solidFill>
          <a:ln>
            <a:noFill/>
          </a:ln>
        </p:spPr>
        <p:txBody>
          <a:bodyPr wrap="square">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just" eaLnBrk="1" hangingPunct="1"/>
            <a:r>
              <a:rPr lang="pt-BR" altLang="pt-BR" sz="1500" b="1" dirty="0">
                <a:solidFill>
                  <a:srgbClr val="002060"/>
                </a:solidFill>
                <a:latin typeface="Arial" panose="020B0604020202020204" pitchFamily="34" charset="0"/>
                <a:cs typeface="Arial" panose="020B0604020202020204" pitchFamily="34" charset="0"/>
              </a:rPr>
              <a:t>RELATÓRIO DE ATIVIDADES FISCAIS (RAF)</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	CONSIDERAÇÕES PRELIMINARES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1.1	Identificação do sujeito passivo</a:t>
            </a:r>
          </a:p>
          <a:p>
            <a:pPr algn="just" eaLnBrk="1" hangingPunct="1"/>
            <a:r>
              <a:rPr lang="pt-BR" altLang="pt-BR" sz="1500" dirty="0">
                <a:solidFill>
                  <a:srgbClr val="002060"/>
                </a:solidFill>
                <a:latin typeface="Arial" panose="020B0604020202020204" pitchFamily="34" charset="0"/>
                <a:cs typeface="Arial" panose="020B0604020202020204" pitchFamily="34" charset="0"/>
              </a:rPr>
              <a:t>CNPJ, inscrição municipal, nome empresarial, tipo societário, endereço, quadro societário, situação como contribuinte ou responsável, optante pelo Simples Nacional.</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1.2	Designação</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1.2.1	Número do expediente de designação </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1.2.2	Autoridade </a:t>
            </a:r>
            <a:r>
              <a:rPr lang="pt-BR" altLang="pt-BR" sz="1500" dirty="0" err="1">
                <a:solidFill>
                  <a:srgbClr val="002060"/>
                </a:solidFill>
                <a:latin typeface="Arial" panose="020B0604020202020204" pitchFamily="34" charset="0"/>
                <a:cs typeface="Arial" panose="020B0604020202020204" pitchFamily="34" charset="0"/>
              </a:rPr>
              <a:t>designante</a:t>
            </a:r>
            <a:endParaRPr lang="pt-BR" altLang="pt-BR" sz="1500" dirty="0">
              <a:solidFill>
                <a:srgbClr val="002060"/>
              </a:solidFill>
              <a:latin typeface="Arial" panose="020B0604020202020204" pitchFamily="34" charset="0"/>
              <a:cs typeface="Arial" panose="020B0604020202020204" pitchFamily="34" charset="0"/>
            </a:endParaRPr>
          </a:p>
          <a:p>
            <a:pPr algn="just" eaLnBrk="1" hangingPunct="1"/>
            <a:r>
              <a:rPr lang="pt-BR" altLang="pt-BR" sz="1500" dirty="0">
                <a:solidFill>
                  <a:srgbClr val="002060"/>
                </a:solidFill>
                <a:latin typeface="Arial" panose="020B0604020202020204" pitchFamily="34" charset="0"/>
                <a:cs typeface="Arial" panose="020B0604020202020204" pitchFamily="34" charset="0"/>
              </a:rPr>
              <a:t>1.2.3	Data da designação</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	Início da ação fiscal</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1.3.1	Intimações e </a:t>
            </a:r>
            <a:r>
              <a:rPr lang="pt-BR" altLang="pt-BR" sz="1500" dirty="0" err="1">
                <a:solidFill>
                  <a:srgbClr val="002060"/>
                </a:solidFill>
                <a:latin typeface="Arial" panose="020B0604020202020204" pitchFamily="34" charset="0"/>
                <a:cs typeface="Arial" panose="020B0604020202020204" pitchFamily="34" charset="0"/>
              </a:rPr>
              <a:t>reintimações</a:t>
            </a:r>
            <a:r>
              <a:rPr lang="pt-BR" altLang="pt-BR" sz="1500" dirty="0">
                <a:solidFill>
                  <a:srgbClr val="002060"/>
                </a:solidFill>
                <a:latin typeface="Arial" panose="020B0604020202020204" pitchFamily="34" charset="0"/>
                <a:cs typeface="Arial" panose="020B0604020202020204" pitchFamily="34" charset="0"/>
              </a:rPr>
              <a:t> notificadas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1.3.2	Meio de notificação (pessoal, carta, edital)</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1.3.3	Data da notificação</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1.3.4	Identificação da pessoa que recebeu as notificações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1.3.5	Documentos solicitados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1.3.6	Documentos apresentados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1.3.7	Documentos analisados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1.4	Período fiscalizado</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1.5	Pagamentos anteriores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Recolhimento espontâneo ou substituição tributária.</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1.6	Lançamentos anteriores</a:t>
            </a:r>
          </a:p>
          <a:p>
            <a:pPr algn="just" eaLnBrk="1" hangingPunct="1"/>
            <a:r>
              <a:rPr lang="pt-BR" altLang="pt-BR" sz="1500" dirty="0">
                <a:solidFill>
                  <a:srgbClr val="002060"/>
                </a:solidFill>
                <a:latin typeface="Arial" panose="020B0604020202020204" pitchFamily="34" charset="0"/>
                <a:cs typeface="Arial" panose="020B0604020202020204" pitchFamily="34" charset="0"/>
              </a:rPr>
              <a:t>AI, AIL, AL, CD: situação atual dos lançamentos anteriores (pagamento, reclamação, recurso, execução fiscal, </a:t>
            </a:r>
            <a:r>
              <a:rPr lang="pt-BR" altLang="pt-BR" sz="1500" dirty="0" err="1">
                <a:solidFill>
                  <a:srgbClr val="002060"/>
                </a:solidFill>
                <a:latin typeface="Arial" panose="020B0604020202020204" pitchFamily="34" charset="0"/>
                <a:cs typeface="Arial" panose="020B0604020202020204" pitchFamily="34" charset="0"/>
              </a:rPr>
              <a:t>etc</a:t>
            </a:r>
            <a:r>
              <a:rPr lang="pt-BR" altLang="pt-BR" sz="1500" dirty="0">
                <a:solidFill>
                  <a:srgbClr val="002060"/>
                </a:solidFill>
                <a:latin typeface="Arial" panose="020B0604020202020204" pitchFamily="34" charset="0"/>
                <a:cs typeface="Arial" panose="020B0604020202020204" pitchFamily="34" charset="0"/>
              </a:rPr>
              <a:t>)</a:t>
            </a:r>
          </a:p>
          <a:p>
            <a:pPr algn="just" eaLnBrk="1" hangingPunct="1"/>
            <a:r>
              <a:rPr lang="pt-BR" altLang="pt-BR" sz="1500" dirty="0">
                <a:solidFill>
                  <a:srgbClr val="002060"/>
                </a:solidFill>
                <a:latin typeface="Arial" panose="020B0604020202020204" pitchFamily="34" charset="0"/>
                <a:cs typeface="Arial" panose="020B0604020202020204" pitchFamily="34" charset="0"/>
              </a:rPr>
              <a:t>1.7	Processos administrativos e judiciais existentes.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ângulo 1">
            <a:extLst>
              <a:ext uri="{FF2B5EF4-FFF2-40B4-BE49-F238E27FC236}">
                <a16:creationId xmlns:a16="http://schemas.microsoft.com/office/drawing/2014/main" id="{8007C245-F816-B7BE-2137-8EC5B8C97124}"/>
              </a:ext>
            </a:extLst>
          </p:cNvPr>
          <p:cNvSpPr>
            <a:spLocks noChangeArrowheads="1"/>
          </p:cNvSpPr>
          <p:nvPr/>
        </p:nvSpPr>
        <p:spPr bwMode="auto">
          <a:xfrm>
            <a:off x="540774" y="332196"/>
            <a:ext cx="11267767" cy="5401479"/>
          </a:xfrm>
          <a:prstGeom prst="rect">
            <a:avLst/>
          </a:prstGeom>
          <a:solidFill>
            <a:schemeClr val="accent3">
              <a:lumMod val="20000"/>
              <a:lumOff val="80000"/>
            </a:schemeClr>
          </a:solidFill>
          <a:ln>
            <a:noFill/>
          </a:ln>
        </p:spPr>
        <p:txBody>
          <a:bodyPr wrap="square">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eaLnBrk="1" hangingPunct="1"/>
            <a:r>
              <a:rPr lang="pt-BR" altLang="pt-BR" sz="1500" dirty="0">
                <a:solidFill>
                  <a:srgbClr val="002060"/>
                </a:solidFill>
                <a:latin typeface="Arial" panose="020B0604020202020204" pitchFamily="34" charset="0"/>
                <a:cs typeface="Arial" panose="020B0604020202020204" pitchFamily="34" charset="0"/>
              </a:rPr>
              <a:t>2	DESENVOLVIMENTO DA AUDITORIA FISCAL</a:t>
            </a:r>
          </a:p>
          <a:p>
            <a:pPr eaLnBrk="1" hangingPunct="1"/>
            <a:r>
              <a:rPr lang="pt-BR" altLang="pt-BR" sz="1500" dirty="0">
                <a:solidFill>
                  <a:srgbClr val="002060"/>
                </a:solidFill>
                <a:latin typeface="Arial" panose="020B0604020202020204" pitchFamily="34" charset="0"/>
                <a:cs typeface="Arial" panose="020B0604020202020204" pitchFamily="34" charset="0"/>
              </a:rPr>
              <a:t>2.1	Intimações complementares</a:t>
            </a:r>
          </a:p>
          <a:p>
            <a:pPr eaLnBrk="1" hangingPunct="1"/>
            <a:r>
              <a:rPr lang="pt-BR" altLang="pt-BR" sz="1500" dirty="0">
                <a:solidFill>
                  <a:srgbClr val="002060"/>
                </a:solidFill>
                <a:latin typeface="Arial" panose="020B0604020202020204" pitchFamily="34" charset="0"/>
                <a:cs typeface="Arial" panose="020B0604020202020204" pitchFamily="34" charset="0"/>
              </a:rPr>
              <a:t>2.2	Caracterização das operações do sujeito passivo</a:t>
            </a:r>
          </a:p>
          <a:p>
            <a:pPr eaLnBrk="1" hangingPunct="1"/>
            <a:r>
              <a:rPr lang="pt-BR" altLang="pt-BR" sz="1500" dirty="0">
                <a:solidFill>
                  <a:srgbClr val="002060"/>
                </a:solidFill>
                <a:latin typeface="Arial" panose="020B0604020202020204" pitchFamily="34" charset="0"/>
                <a:cs typeface="Arial" panose="020B0604020202020204" pitchFamily="34" charset="0"/>
              </a:rPr>
              <a:t>2.2.1	Distribuição espacial das unidades de negócios (UN)</a:t>
            </a:r>
          </a:p>
          <a:p>
            <a:pPr eaLnBrk="1" hangingPunct="1"/>
            <a:r>
              <a:rPr lang="pt-BR" altLang="pt-BR" sz="1500" dirty="0">
                <a:solidFill>
                  <a:srgbClr val="002060"/>
                </a:solidFill>
                <a:latin typeface="Arial" panose="020B0604020202020204" pitchFamily="34" charset="0"/>
                <a:cs typeface="Arial" panose="020B0604020202020204" pitchFamily="34" charset="0"/>
              </a:rPr>
              <a:t>2.2.2	Forma de apuração do resultado das UN</a:t>
            </a:r>
          </a:p>
          <a:p>
            <a:pPr eaLnBrk="1" hangingPunct="1"/>
            <a:r>
              <a:rPr lang="pt-BR" altLang="pt-BR" sz="1500" dirty="0">
                <a:solidFill>
                  <a:srgbClr val="002060"/>
                </a:solidFill>
                <a:latin typeface="Arial" panose="020B0604020202020204" pitchFamily="34" charset="0"/>
                <a:cs typeface="Arial" panose="020B0604020202020204" pitchFamily="34" charset="0"/>
              </a:rPr>
              <a:t>2.2.3	Composição operacional de cada UN: Nº de sócios que trabalham, nº de empregados, terceiros contratados</a:t>
            </a:r>
          </a:p>
          <a:p>
            <a:pPr eaLnBrk="1" hangingPunct="1"/>
            <a:r>
              <a:rPr lang="pt-BR" altLang="pt-BR" sz="1500" dirty="0">
                <a:solidFill>
                  <a:srgbClr val="002060"/>
                </a:solidFill>
                <a:latin typeface="Arial" panose="020B0604020202020204" pitchFamily="34" charset="0"/>
                <a:cs typeface="Arial" panose="020B0604020202020204" pitchFamily="34" charset="0"/>
              </a:rPr>
              <a:t>2.2.4	Principais clientes</a:t>
            </a:r>
          </a:p>
          <a:p>
            <a:pPr eaLnBrk="1" hangingPunct="1"/>
            <a:r>
              <a:rPr lang="pt-BR" altLang="pt-BR" sz="1500" dirty="0">
                <a:solidFill>
                  <a:srgbClr val="002060"/>
                </a:solidFill>
                <a:latin typeface="Arial" panose="020B0604020202020204" pitchFamily="34" charset="0"/>
                <a:cs typeface="Arial" panose="020B0604020202020204" pitchFamily="34" charset="0"/>
              </a:rPr>
              <a:t>2.2.5	Principais prestadores de serviços</a:t>
            </a:r>
          </a:p>
          <a:p>
            <a:pPr eaLnBrk="1" hangingPunct="1"/>
            <a:r>
              <a:rPr lang="pt-BR" altLang="pt-BR" sz="1500" dirty="0">
                <a:solidFill>
                  <a:srgbClr val="002060"/>
                </a:solidFill>
                <a:latin typeface="Arial" panose="020B0604020202020204" pitchFamily="34" charset="0"/>
                <a:cs typeface="Arial" panose="020B0604020202020204" pitchFamily="34" charset="0"/>
              </a:rPr>
              <a:t>2.2.6	Forma de desenvolvimento de suas atividades</a:t>
            </a:r>
          </a:p>
          <a:p>
            <a:pPr eaLnBrk="1" hangingPunct="1"/>
            <a:r>
              <a:rPr lang="pt-BR" altLang="pt-BR" sz="1500" dirty="0">
                <a:solidFill>
                  <a:srgbClr val="002060"/>
                </a:solidFill>
                <a:latin typeface="Arial" panose="020B0604020202020204" pitchFamily="34" charset="0"/>
                <a:cs typeface="Arial" panose="020B0604020202020204" pitchFamily="34" charset="0"/>
              </a:rPr>
              <a:t>2.3	Outros fatos relevantes</a:t>
            </a:r>
          </a:p>
          <a:p>
            <a:pPr eaLnBrk="1" hangingPunct="1"/>
            <a:r>
              <a:rPr lang="pt-BR" altLang="pt-BR" sz="1500" dirty="0">
                <a:solidFill>
                  <a:srgbClr val="002060"/>
                </a:solidFill>
                <a:latin typeface="Arial" panose="020B0604020202020204" pitchFamily="34" charset="0"/>
                <a:cs typeface="Arial" panose="020B0604020202020204" pitchFamily="34" charset="0"/>
              </a:rPr>
              <a:t> </a:t>
            </a:r>
          </a:p>
          <a:p>
            <a:pPr eaLnBrk="1" hangingPunct="1"/>
            <a:r>
              <a:rPr lang="pt-BR" altLang="pt-BR" sz="1500" dirty="0">
                <a:solidFill>
                  <a:srgbClr val="002060"/>
                </a:solidFill>
                <a:latin typeface="Arial" panose="020B0604020202020204" pitchFamily="34" charset="0"/>
                <a:cs typeface="Arial" panose="020B0604020202020204" pitchFamily="34" charset="0"/>
              </a:rPr>
              <a:t>3	RESULTADO DA AUDITORIA FISCAL</a:t>
            </a:r>
          </a:p>
          <a:p>
            <a:pPr eaLnBrk="1" hangingPunct="1"/>
            <a:r>
              <a:rPr lang="pt-BR" altLang="pt-BR" sz="1500" dirty="0">
                <a:solidFill>
                  <a:srgbClr val="002060"/>
                </a:solidFill>
                <a:latin typeface="Arial" panose="020B0604020202020204" pitchFamily="34" charset="0"/>
                <a:cs typeface="Arial" panose="020B0604020202020204" pitchFamily="34" charset="0"/>
              </a:rPr>
              <a:t>3.1	Obrigação principal</a:t>
            </a:r>
          </a:p>
          <a:p>
            <a:pPr eaLnBrk="1" hangingPunct="1"/>
            <a:r>
              <a:rPr lang="pt-BR" altLang="pt-BR" sz="1500" dirty="0">
                <a:solidFill>
                  <a:srgbClr val="002060"/>
                </a:solidFill>
                <a:latin typeface="Arial" panose="020B0604020202020204" pitchFamily="34" charset="0"/>
                <a:cs typeface="Arial" panose="020B0604020202020204" pitchFamily="34" charset="0"/>
              </a:rPr>
              <a:t>3.1.1	Inexistência de fatos geradores ou de receitas a tributar</a:t>
            </a:r>
          </a:p>
          <a:p>
            <a:pPr eaLnBrk="1" hangingPunct="1"/>
            <a:r>
              <a:rPr lang="pt-BR" altLang="pt-BR" sz="1500" dirty="0">
                <a:solidFill>
                  <a:srgbClr val="002060"/>
                </a:solidFill>
                <a:latin typeface="Arial" panose="020B0604020202020204" pitchFamily="34" charset="0"/>
                <a:cs typeface="Arial" panose="020B0604020202020204" pitchFamily="34" charset="0"/>
              </a:rPr>
              <a:t>3.1.2	Homologação de recolhimentos e de Confissão de Dívida</a:t>
            </a:r>
          </a:p>
          <a:p>
            <a:pPr eaLnBrk="1" hangingPunct="1"/>
            <a:r>
              <a:rPr lang="pt-BR" altLang="pt-BR" sz="1500" dirty="0">
                <a:solidFill>
                  <a:srgbClr val="002060"/>
                </a:solidFill>
                <a:latin typeface="Arial" panose="020B0604020202020204" pitchFamily="34" charset="0"/>
                <a:cs typeface="Arial" panose="020B0604020202020204" pitchFamily="34" charset="0"/>
              </a:rPr>
              <a:t>3.1.3	Apuração de valores pagos a maior</a:t>
            </a:r>
          </a:p>
          <a:p>
            <a:pPr eaLnBrk="1" hangingPunct="1"/>
            <a:r>
              <a:rPr lang="pt-BR" altLang="pt-BR" sz="1500" dirty="0">
                <a:solidFill>
                  <a:srgbClr val="002060"/>
                </a:solidFill>
                <a:latin typeface="Arial" panose="020B0604020202020204" pitchFamily="34" charset="0"/>
                <a:cs typeface="Arial" panose="020B0604020202020204" pitchFamily="34" charset="0"/>
              </a:rPr>
              <a:t>3.1.4	Lavratura de AIL ou AL </a:t>
            </a:r>
          </a:p>
          <a:p>
            <a:pPr eaLnBrk="1" hangingPunct="1"/>
            <a:r>
              <a:rPr lang="pt-BR" altLang="pt-BR" sz="1500" dirty="0">
                <a:solidFill>
                  <a:srgbClr val="002060"/>
                </a:solidFill>
                <a:latin typeface="Arial" panose="020B0604020202020204" pitchFamily="34" charset="0"/>
                <a:cs typeface="Arial" panose="020B0604020202020204" pitchFamily="34" charset="0"/>
              </a:rPr>
              <a:t>3.1.4.1	Normas legais aplicáveis</a:t>
            </a:r>
          </a:p>
          <a:p>
            <a:pPr eaLnBrk="1" hangingPunct="1"/>
            <a:r>
              <a:rPr lang="pt-BR" altLang="pt-BR" sz="1500" dirty="0">
                <a:solidFill>
                  <a:srgbClr val="002060"/>
                </a:solidFill>
                <a:latin typeface="Arial" panose="020B0604020202020204" pitchFamily="34" charset="0"/>
                <a:cs typeface="Arial" panose="020B0604020202020204" pitchFamily="34" charset="0"/>
              </a:rPr>
              <a:t>3.1.4.2	Fatos geradores (serviços prestados) e enquadramento legal</a:t>
            </a:r>
          </a:p>
          <a:p>
            <a:pPr eaLnBrk="1" hangingPunct="1"/>
            <a:r>
              <a:rPr lang="pt-BR" altLang="pt-BR" sz="1500" dirty="0">
                <a:solidFill>
                  <a:srgbClr val="002060"/>
                </a:solidFill>
                <a:latin typeface="Arial" panose="020B0604020202020204" pitchFamily="34" charset="0"/>
                <a:cs typeface="Arial" panose="020B0604020202020204" pitchFamily="34" charset="0"/>
              </a:rPr>
              <a:t>3.1.4.3	Aspectos espaciais e temporais dos fatores geradores</a:t>
            </a:r>
          </a:p>
          <a:p>
            <a:pPr eaLnBrk="1" hangingPunct="1"/>
            <a:r>
              <a:rPr lang="pt-BR" altLang="pt-BR" sz="1500" dirty="0">
                <a:solidFill>
                  <a:srgbClr val="002060"/>
                </a:solidFill>
                <a:latin typeface="Arial" panose="020B0604020202020204" pitchFamily="34" charset="0"/>
                <a:cs typeface="Arial" panose="020B0604020202020204" pitchFamily="34" charset="0"/>
              </a:rPr>
              <a:t>3.1.4.4	Base de cálculo: </a:t>
            </a:r>
          </a:p>
          <a:p>
            <a:pPr eaLnBrk="1" hangingPunct="1"/>
            <a:r>
              <a:rPr lang="pt-BR" altLang="pt-BR" sz="1500" dirty="0">
                <a:solidFill>
                  <a:srgbClr val="002060"/>
                </a:solidFill>
                <a:latin typeface="Arial" panose="020B0604020202020204" pitchFamily="34" charset="0"/>
                <a:cs typeface="Arial" panose="020B0604020202020204" pitchFamily="34" charset="0"/>
              </a:rPr>
              <a:t>3.1.4.4.1	Forma de apuração</a:t>
            </a:r>
          </a:p>
          <a:p>
            <a:pPr eaLnBrk="1" hangingPunct="1"/>
            <a:r>
              <a:rPr lang="pt-BR" altLang="pt-BR" sz="1500" dirty="0">
                <a:solidFill>
                  <a:srgbClr val="002060"/>
                </a:solidFill>
                <a:latin typeface="Arial" panose="020B0604020202020204" pitchFamily="34" charset="0"/>
                <a:cs typeface="Arial" panose="020B0604020202020204" pitchFamily="34" charset="0"/>
              </a:rPr>
              <a:t>Receitas, deduções, arbitramento, estimativa, valores recolhidos, diferenças a recolher, valores a devolver.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ângulo 1">
            <a:extLst>
              <a:ext uri="{FF2B5EF4-FFF2-40B4-BE49-F238E27FC236}">
                <a16:creationId xmlns:a16="http://schemas.microsoft.com/office/drawing/2014/main" id="{B640BD09-D0E8-6E07-541F-CCD6C71B1A6A}"/>
              </a:ext>
            </a:extLst>
          </p:cNvPr>
          <p:cNvSpPr>
            <a:spLocks noChangeArrowheads="1"/>
          </p:cNvSpPr>
          <p:nvPr/>
        </p:nvSpPr>
        <p:spPr bwMode="auto">
          <a:xfrm>
            <a:off x="467033" y="371527"/>
            <a:ext cx="11257934" cy="5262979"/>
          </a:xfrm>
          <a:prstGeom prst="rect">
            <a:avLst/>
          </a:prstGeom>
          <a:solidFill>
            <a:schemeClr val="accent3">
              <a:lumMod val="20000"/>
              <a:lumOff val="80000"/>
            </a:schemeClr>
          </a:solidFill>
          <a:ln>
            <a:noFill/>
          </a:ln>
        </p:spPr>
        <p:txBody>
          <a:bodyPr wrap="square">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ct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3.1.4.4.2	 Fontes de dados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Documentos do próprio sujeito passivo ou de terceiros, circularizações efetuadas.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3.1.4.4.3		Arbitramento</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No caso de arbitramento deve constar: motivo de desconsideração dos documentos do contribuinte e critérios técnicos utilizados para determinação da base de cálculo.</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3.1.4.5	Alíquotas aplicáveis e enquadramento legal</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3.1.4.6	Jurisprudência judicial e administrativa (STF, STJ, TJ, TART)</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3.1.4.7	Aspectos doutrinários relevantes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3.1.4.8	Aspectos probatórios pertinentes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Cópias de documentos, fotos, declarações de terceiros ou do próprio sujeito passivo, etc.</a:t>
            </a:r>
          </a:p>
          <a:p>
            <a:pPr eaLnBrk="1" hangingPunct="1"/>
            <a:endPar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3.2	Obrigações acessórias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3.2.1	Infrações cometidas e enquadramento legal</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3.2.2	Penalidades aplicadas e enquadramento legal</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3.2.3	Auto de Infração lavrado e notificado.</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4	CONCLUSÕES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4.1	Indícios de crimes cometidos	</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4.2	Representação ao Ministério Público</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4.3	Alterações cadastrais necessárias</a:t>
            </a:r>
          </a:p>
          <a:p>
            <a:pPr eaLnBrk="1" hangingPunct="1"/>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Atividade principal, domicílio tributário, quadro societário, nome empresarial, tipo </a:t>
            </a:r>
            <a:r>
              <a:rPr lang="pt-BR" altLang="pt-BR" sz="1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societário,elefone</a:t>
            </a:r>
            <a:r>
              <a:rPr lang="pt-BR" altLang="pt-BR"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 etc.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75CF690-045F-4C8C-8865-6CAD0C39FC16}"/>
              </a:ext>
            </a:extLst>
          </p:cNvPr>
          <p:cNvSpPr txBox="1"/>
          <p:nvPr/>
        </p:nvSpPr>
        <p:spPr>
          <a:xfrm>
            <a:off x="839755" y="692151"/>
            <a:ext cx="10524931" cy="4062651"/>
          </a:xfrm>
          <a:prstGeom prst="rect">
            <a:avLst/>
          </a:prstGeom>
          <a:noFill/>
        </p:spPr>
        <p:txBody>
          <a:bodyPr wrap="square">
            <a:spAutoFit/>
          </a:bodyPr>
          <a:lstStyle/>
          <a:p>
            <a:pPr algn="ctr">
              <a:defRPr/>
            </a:pPr>
            <a:r>
              <a:rPr lang="pt-BR" b="1" dirty="0">
                <a:solidFill>
                  <a:schemeClr val="tx2"/>
                </a:solidFill>
              </a:rPr>
              <a:t>8 - PROCEDIMENTOS PREPARATÓRIOS PARA O LANÇAMENTO</a:t>
            </a:r>
            <a:endParaRPr lang="pt-BR" dirty="0">
              <a:solidFill>
                <a:schemeClr val="tx2"/>
              </a:solidFill>
            </a:endParaRPr>
          </a:p>
          <a:p>
            <a:pPr algn="just">
              <a:defRPr/>
            </a:pPr>
            <a:r>
              <a:rPr lang="pt-BR" dirty="0">
                <a:solidFill>
                  <a:schemeClr val="tx2"/>
                </a:solidFill>
              </a:rPr>
              <a:t> </a:t>
            </a:r>
          </a:p>
          <a:p>
            <a:pPr>
              <a:defRPr/>
            </a:pPr>
            <a:r>
              <a:rPr lang="pt-BR" b="1" dirty="0">
                <a:solidFill>
                  <a:schemeClr val="tx2"/>
                </a:solidFill>
              </a:rPr>
              <a:t>8.1.1 – Apresentação de livros e documentos</a:t>
            </a:r>
          </a:p>
          <a:p>
            <a:pPr>
              <a:defRPr/>
            </a:pPr>
            <a:endParaRPr lang="pt-BR" b="1" dirty="0">
              <a:solidFill>
                <a:schemeClr val="tx2"/>
              </a:solidFill>
            </a:endParaRPr>
          </a:p>
          <a:p>
            <a:pPr>
              <a:defRPr/>
            </a:pPr>
            <a:r>
              <a:rPr lang="pt-BR" b="1" dirty="0">
                <a:solidFill>
                  <a:schemeClr val="tx2"/>
                </a:solidFill>
              </a:rPr>
              <a:t>8.1.2 – Início do procedimento de fiscalização</a:t>
            </a:r>
          </a:p>
          <a:p>
            <a:pPr>
              <a:defRPr/>
            </a:pPr>
            <a:r>
              <a:rPr lang="pt-BR" dirty="0">
                <a:solidFill>
                  <a:schemeClr val="tx2"/>
                </a:solidFill>
              </a:rPr>
              <a:t> </a:t>
            </a:r>
          </a:p>
          <a:p>
            <a:pPr marL="720725" algn="just">
              <a:defRPr/>
            </a:pPr>
            <a:r>
              <a:rPr lang="pt-BR" sz="1600" b="1" i="1" dirty="0">
                <a:solidFill>
                  <a:schemeClr val="tx2"/>
                </a:solidFill>
              </a:rPr>
              <a:t>Art. 196.</a:t>
            </a:r>
            <a:r>
              <a:rPr lang="pt-BR" sz="1600" i="1" dirty="0">
                <a:solidFill>
                  <a:schemeClr val="tx2"/>
                </a:solidFill>
              </a:rPr>
              <a:t> A autoridade administrativa que proceder ou presidir a quaisquer diligências de fiscalização lavrará os termos necessários para que se documente o início do procedimento, na forma da legislação aplicável, que fixará prazo máximo para a conclusão daquelas.</a:t>
            </a:r>
            <a:endParaRPr lang="pt-BR" sz="1600" dirty="0">
              <a:solidFill>
                <a:schemeClr val="tx2"/>
              </a:solidFill>
            </a:endParaRPr>
          </a:p>
          <a:p>
            <a:pPr marL="720725" algn="just">
              <a:defRPr/>
            </a:pPr>
            <a:r>
              <a:rPr lang="pt-BR" sz="1600" b="1" i="1" dirty="0">
                <a:solidFill>
                  <a:schemeClr val="tx2"/>
                </a:solidFill>
              </a:rPr>
              <a:t>Parágrafo único.</a:t>
            </a:r>
            <a:r>
              <a:rPr lang="pt-BR" sz="1600" i="1" dirty="0">
                <a:solidFill>
                  <a:schemeClr val="tx2"/>
                </a:solidFill>
              </a:rPr>
              <a:t> Os termos a que se refere este artigo serão lavrados, sempre que possível, em um dos livros fiscais exibidos; quando lavrados em separado deles se entregará, à pessoa sujeita à fiscalização, cópia autenticada pela autoridade a que se refere este artigo.</a:t>
            </a:r>
            <a:endParaRPr lang="pt-BR" sz="1600" dirty="0">
              <a:solidFill>
                <a:schemeClr val="tx2"/>
              </a:solidFill>
            </a:endParaRPr>
          </a:p>
          <a:p>
            <a:pPr>
              <a:defRPr/>
            </a:pPr>
            <a:r>
              <a:rPr lang="pt-BR" dirty="0">
                <a:solidFill>
                  <a:schemeClr val="tx2"/>
                </a:solidFill>
              </a:rPr>
              <a:t> </a:t>
            </a:r>
          </a:p>
          <a:p>
            <a:pPr>
              <a:defRPr/>
            </a:pPr>
            <a:endParaRPr lang="pt-BR" b="1" dirty="0">
              <a:solidFill>
                <a:schemeClr val="tx2"/>
              </a:solidFill>
            </a:endParaRPr>
          </a:p>
          <a:p>
            <a:pPr>
              <a:defRPr/>
            </a:pPr>
            <a:r>
              <a:rPr lang="pt-BR" b="1" dirty="0">
                <a:solidFill>
                  <a:schemeClr val="tx2"/>
                </a:solidFill>
              </a:rPr>
              <a:t>8.1.3. Termo de início de fiscalização</a:t>
            </a:r>
          </a:p>
        </p:txBody>
      </p:sp>
      <p:sp>
        <p:nvSpPr>
          <p:cNvPr id="48132" name="Rectangle 1">
            <a:extLst>
              <a:ext uri="{FF2B5EF4-FFF2-40B4-BE49-F238E27FC236}">
                <a16:creationId xmlns:a16="http://schemas.microsoft.com/office/drawing/2014/main" id="{4A819033-E79E-408F-AFB4-A40C10AA9CCF}"/>
              </a:ext>
            </a:extLst>
          </p:cNvPr>
          <p:cNvSpPr>
            <a:spLocks noChangeArrowheads="1"/>
          </p:cNvSpPr>
          <p:nvPr/>
        </p:nvSpPr>
        <p:spPr bwMode="auto">
          <a:xfrm>
            <a:off x="914400" y="4868863"/>
            <a:ext cx="10450286" cy="4619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400" b="1" dirty="0">
                <a:solidFill>
                  <a:schemeClr val="tx2"/>
                </a:solidFill>
                <a:latin typeface="Calibri" panose="020F0502020204030204" pitchFamily="34" charset="0"/>
                <a:cs typeface="Times New Roman" panose="02020603050405020304" pitchFamily="18" charset="0"/>
              </a:rPr>
              <a:t>MODELO DE INTIMAÇÃO PARA APRESENTAÇÃO DE DOCUMENTOS</a:t>
            </a:r>
            <a:endParaRPr lang="pt-BR" altLang="pt-BR" sz="4000" dirty="0">
              <a:solidFill>
                <a:schemeClr val="tx2"/>
              </a:solidFill>
              <a:latin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ixaDeTexto 1">
            <a:extLst>
              <a:ext uri="{FF2B5EF4-FFF2-40B4-BE49-F238E27FC236}">
                <a16:creationId xmlns:a16="http://schemas.microsoft.com/office/drawing/2014/main" id="{C4A238CD-F7B9-4B01-9F79-23B60FF3624F}"/>
              </a:ext>
            </a:extLst>
          </p:cNvPr>
          <p:cNvSpPr txBox="1">
            <a:spLocks noChangeArrowheads="1"/>
          </p:cNvSpPr>
          <p:nvPr/>
        </p:nvSpPr>
        <p:spPr bwMode="auto">
          <a:xfrm>
            <a:off x="757084" y="692150"/>
            <a:ext cx="11061289"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8 - PROCEDIMENTOS PREPARATÓRIOS PARA O LANÇAMENTO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b="1" dirty="0">
                <a:solidFill>
                  <a:schemeClr val="tx2"/>
                </a:solidFill>
                <a:latin typeface="Calibri" panose="020F0502020204030204" pitchFamily="34" charset="0"/>
              </a:rPr>
              <a:t>8.1.5 - Modalidades de Intimação</a:t>
            </a:r>
          </a:p>
          <a:p>
            <a:pPr algn="just" eaLnBrk="1" hangingPunct="1"/>
            <a:r>
              <a:rPr lang="pt-BR" altLang="pt-BR" b="1" dirty="0">
                <a:solidFill>
                  <a:schemeClr val="tx2"/>
                </a:solidFill>
                <a:latin typeface="Calibri" panose="020F0502020204030204" pitchFamily="34" charset="0"/>
              </a:rPr>
              <a:t>8.1.5.1 - Intimação Direta ou Por Via Postal</a:t>
            </a:r>
          </a:p>
          <a:p>
            <a:pPr algn="just" eaLnBrk="1" hangingPunct="1"/>
            <a:r>
              <a:rPr lang="pt-BR" altLang="pt-BR" dirty="0">
                <a:solidFill>
                  <a:schemeClr val="tx2"/>
                </a:solidFill>
                <a:latin typeface="Calibri" panose="020F0502020204030204" pitchFamily="34" charset="0"/>
              </a:rPr>
              <a:t> </a:t>
            </a:r>
          </a:p>
          <a:p>
            <a:pPr eaLnBrk="1" hangingPunct="1">
              <a:buFontTx/>
              <a:buChar char="-"/>
            </a:pPr>
            <a:r>
              <a:rPr lang="pt-BR" altLang="pt-BR" dirty="0">
                <a:solidFill>
                  <a:schemeClr val="tx2"/>
                </a:solidFill>
                <a:latin typeface="Calibri" panose="020F0502020204030204" pitchFamily="34" charset="0"/>
              </a:rPr>
              <a:t> Notificação pessoal </a:t>
            </a:r>
          </a:p>
          <a:p>
            <a:pPr eaLnBrk="1" hangingPunct="1">
              <a:buFontTx/>
              <a:buChar char="-"/>
            </a:pPr>
            <a:r>
              <a:rPr lang="pt-BR" altLang="pt-BR" dirty="0">
                <a:solidFill>
                  <a:schemeClr val="tx2"/>
                </a:solidFill>
                <a:latin typeface="Calibri" panose="020F0502020204030204" pitchFamily="34" charset="0"/>
              </a:rPr>
              <a:t> Notificação pessoal com testemunhas </a:t>
            </a:r>
          </a:p>
          <a:p>
            <a:pPr eaLnBrk="1" hangingPunct="1">
              <a:buFontTx/>
              <a:buChar char="-"/>
            </a:pPr>
            <a:r>
              <a:rPr lang="pt-BR" altLang="pt-BR" dirty="0">
                <a:solidFill>
                  <a:schemeClr val="tx2"/>
                </a:solidFill>
                <a:latin typeface="Calibri" panose="020F0502020204030204" pitchFamily="34" charset="0"/>
              </a:rPr>
              <a:t> Notificação pessoal com hora certa  </a:t>
            </a:r>
          </a:p>
          <a:p>
            <a:pPr marL="285750" indent="-285750" eaLnBrk="1" hangingPunct="1">
              <a:buFontTx/>
              <a:buChar char="-"/>
            </a:pPr>
            <a:r>
              <a:rPr lang="pt-BR" altLang="pt-BR" dirty="0">
                <a:solidFill>
                  <a:schemeClr val="tx2"/>
                </a:solidFill>
                <a:latin typeface="Calibri" panose="020F0502020204030204" pitchFamily="34" charset="0"/>
              </a:rPr>
              <a:t>Notificação via postal</a:t>
            </a:r>
          </a:p>
          <a:p>
            <a:pPr marL="285750" indent="-285750" eaLnBrk="1" hangingPunct="1">
              <a:buFontTx/>
              <a:buChar char="-"/>
            </a:pPr>
            <a:r>
              <a:rPr lang="pt-BR" altLang="pt-BR" b="1" dirty="0">
                <a:solidFill>
                  <a:srgbClr val="FF0000"/>
                </a:solidFill>
                <a:latin typeface="Calibri" panose="020F0502020204030204" pitchFamily="34" charset="0"/>
              </a:rPr>
              <a:t>ELETRÔNICA</a:t>
            </a:r>
          </a:p>
          <a:p>
            <a:pPr eaLnBrk="1" hangingPunct="1"/>
            <a:endParaRPr lang="pt-BR" altLang="pt-BR" dirty="0">
              <a:solidFill>
                <a:schemeClr val="tx2"/>
              </a:solidFill>
              <a:latin typeface="Calibri" panose="020F0502020204030204" pitchFamily="34" charset="0"/>
            </a:endParaRPr>
          </a:p>
          <a:p>
            <a:pPr eaLnBrk="1" hangingPunct="1"/>
            <a:r>
              <a:rPr lang="pt-BR" altLang="pt-BR" b="1" dirty="0">
                <a:solidFill>
                  <a:schemeClr val="tx2"/>
                </a:solidFill>
                <a:latin typeface="Calibri" panose="020F0502020204030204" pitchFamily="34" charset="0"/>
              </a:rPr>
              <a:t>8.1.5.2 - Intimação por edital</a:t>
            </a:r>
          </a:p>
          <a:p>
            <a:pPr eaLnBrk="1" hangingPunct="1"/>
            <a:r>
              <a:rPr lang="pt-BR" altLang="pt-BR" dirty="0">
                <a:solidFill>
                  <a:schemeClr val="tx2"/>
                </a:solidFill>
                <a:latin typeface="Calibri" panose="020F0502020204030204" pitchFamily="34" charset="0"/>
              </a:rPr>
              <a:t>O Código de Processo Civil regulamenta em seu artigo 231 a citação por edital.</a:t>
            </a:r>
          </a:p>
          <a:p>
            <a:pPr eaLnBrk="1" hangingPunct="1"/>
            <a:br>
              <a:rPr lang="pt-BR" altLang="pt-BR" dirty="0">
                <a:solidFill>
                  <a:schemeClr val="tx2"/>
                </a:solidFill>
                <a:latin typeface="Calibri" panose="020F0502020204030204" pitchFamily="34" charset="0"/>
              </a:rPr>
            </a:br>
            <a:endParaRPr lang="pt-BR" altLang="pt-BR" b="1" dirty="0">
              <a:solidFill>
                <a:schemeClr val="tx2"/>
              </a:solidFill>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F4B96A3-1662-9587-5065-F6A4D5F17E7A}"/>
              </a:ext>
            </a:extLst>
          </p:cNvPr>
          <p:cNvSpPr txBox="1"/>
          <p:nvPr/>
        </p:nvSpPr>
        <p:spPr>
          <a:xfrm>
            <a:off x="558281" y="197346"/>
            <a:ext cx="11075431" cy="1569660"/>
          </a:xfrm>
          <a:prstGeom prst="rect">
            <a:avLst/>
          </a:prstGeom>
          <a:noFill/>
        </p:spPr>
        <p:txBody>
          <a:bodyPr wrap="square">
            <a:spAutoFit/>
          </a:bodyPr>
          <a:lstStyle/>
          <a:p>
            <a:pPr algn="ctr"/>
            <a:r>
              <a:rPr lang="pt-BR" sz="2400" b="1" dirty="0">
                <a:solidFill>
                  <a:srgbClr val="002060"/>
                </a:solidFill>
              </a:rPr>
              <a:t>QUANDO ENTRA EM VIGOR A REFORMA TRIBUTÁRIA?</a:t>
            </a:r>
          </a:p>
          <a:p>
            <a:endParaRPr lang="pt-BR" b="1" dirty="0"/>
          </a:p>
          <a:p>
            <a:pPr algn="just"/>
            <a:r>
              <a:rPr lang="pt-BR" dirty="0">
                <a:solidFill>
                  <a:srgbClr val="002060"/>
                </a:solidFill>
              </a:rPr>
              <a:t>A nova tributação das mercadorias e dos serviços começará a entrar em vigor em 2026 e só terminará em 2033. A transição para a cobrança do imposto no destino (local de consumo) se iniciará em 2029, levará 50 anos e só será concluída em 2078. Veja as datas previstas para a transição:</a:t>
            </a:r>
          </a:p>
        </p:txBody>
      </p:sp>
      <p:sp>
        <p:nvSpPr>
          <p:cNvPr id="5" name="CaixaDeTexto 4">
            <a:extLst>
              <a:ext uri="{FF2B5EF4-FFF2-40B4-BE49-F238E27FC236}">
                <a16:creationId xmlns:a16="http://schemas.microsoft.com/office/drawing/2014/main" id="{BAAAA1B4-6B78-C988-BB1B-B1F43F772FA0}"/>
              </a:ext>
            </a:extLst>
          </p:cNvPr>
          <p:cNvSpPr txBox="1"/>
          <p:nvPr/>
        </p:nvSpPr>
        <p:spPr>
          <a:xfrm>
            <a:off x="558266" y="5763047"/>
            <a:ext cx="11075439" cy="830997"/>
          </a:xfrm>
          <a:prstGeom prst="rect">
            <a:avLst/>
          </a:prstGeom>
          <a:solidFill>
            <a:schemeClr val="accent2">
              <a:lumMod val="20000"/>
              <a:lumOff val="80000"/>
            </a:schemeClr>
          </a:solidFill>
        </p:spPr>
        <p:txBody>
          <a:bodyPr wrap="square">
            <a:spAutoFit/>
          </a:bodyPr>
          <a:lstStyle/>
          <a:p>
            <a:pPr algn="just" defTabSz="447675"/>
            <a:r>
              <a:rPr lang="pt-BR" sz="2400" b="1" dirty="0">
                <a:solidFill>
                  <a:srgbClr val="002060"/>
                </a:solidFill>
              </a:rPr>
              <a:t>• 2029 a 2078: mudança gradual em 50 anos da cobrança na origem (local de produção) para o destino (local de consumo).</a:t>
            </a:r>
          </a:p>
        </p:txBody>
      </p:sp>
      <p:sp>
        <p:nvSpPr>
          <p:cNvPr id="7" name="CaixaDeTexto 6">
            <a:extLst>
              <a:ext uri="{FF2B5EF4-FFF2-40B4-BE49-F238E27FC236}">
                <a16:creationId xmlns:a16="http://schemas.microsoft.com/office/drawing/2014/main" id="{FD1F73AF-F166-7F26-B2FC-37276AF411BB}"/>
              </a:ext>
            </a:extLst>
          </p:cNvPr>
          <p:cNvSpPr txBox="1"/>
          <p:nvPr/>
        </p:nvSpPr>
        <p:spPr>
          <a:xfrm>
            <a:off x="558269" y="1820276"/>
            <a:ext cx="11075437" cy="369332"/>
          </a:xfrm>
          <a:prstGeom prst="rect">
            <a:avLst/>
          </a:prstGeom>
          <a:solidFill>
            <a:schemeClr val="accent4">
              <a:lumMod val="60000"/>
              <a:lumOff val="40000"/>
            </a:schemeClr>
          </a:solidFill>
        </p:spPr>
        <p:txBody>
          <a:bodyPr wrap="square">
            <a:spAutoFit/>
          </a:bodyPr>
          <a:lstStyle/>
          <a:p>
            <a:pPr algn="just" defTabSz="447675"/>
            <a:r>
              <a:rPr lang="pt-BR" dirty="0"/>
              <a:t>• 2026: início da cobrança da CBS e do IBS em 2026, com alíquota de teste de 0,9% para a CBS e 0,1% para o IBS;</a:t>
            </a:r>
          </a:p>
        </p:txBody>
      </p:sp>
      <p:sp>
        <p:nvSpPr>
          <p:cNvPr id="9" name="CaixaDeTexto 8">
            <a:extLst>
              <a:ext uri="{FF2B5EF4-FFF2-40B4-BE49-F238E27FC236}">
                <a16:creationId xmlns:a16="http://schemas.microsoft.com/office/drawing/2014/main" id="{37430A96-6616-B593-63E3-F594C9CA80EF}"/>
              </a:ext>
            </a:extLst>
          </p:cNvPr>
          <p:cNvSpPr txBox="1"/>
          <p:nvPr/>
        </p:nvSpPr>
        <p:spPr>
          <a:xfrm>
            <a:off x="558269" y="2358292"/>
            <a:ext cx="11075436" cy="646331"/>
          </a:xfrm>
          <a:prstGeom prst="rect">
            <a:avLst/>
          </a:prstGeom>
          <a:solidFill>
            <a:schemeClr val="accent4">
              <a:lumMod val="40000"/>
              <a:lumOff val="60000"/>
            </a:schemeClr>
          </a:solidFill>
        </p:spPr>
        <p:txBody>
          <a:bodyPr wrap="square">
            <a:spAutoFit/>
          </a:bodyPr>
          <a:lstStyle/>
          <a:p>
            <a:pPr algn="just"/>
            <a:r>
              <a:rPr lang="pt-BR" dirty="0"/>
              <a:t>• 2027: extinção do PIS/</a:t>
            </a:r>
            <a:r>
              <a:rPr lang="pt-BR" dirty="0" err="1"/>
              <a:t>Cofins</a:t>
            </a:r>
            <a:r>
              <a:rPr lang="pt-BR" dirty="0"/>
              <a:t> e elevação da CBS para alíquota de referência (a ser definida posteriormente pelo Ministério da Fazenda);</a:t>
            </a:r>
          </a:p>
        </p:txBody>
      </p:sp>
      <p:sp>
        <p:nvSpPr>
          <p:cNvPr id="11" name="CaixaDeTexto 10">
            <a:extLst>
              <a:ext uri="{FF2B5EF4-FFF2-40B4-BE49-F238E27FC236}">
                <a16:creationId xmlns:a16="http://schemas.microsoft.com/office/drawing/2014/main" id="{624D624C-BCED-5183-DA9B-35D36A8C06BF}"/>
              </a:ext>
            </a:extLst>
          </p:cNvPr>
          <p:cNvSpPr txBox="1"/>
          <p:nvPr/>
        </p:nvSpPr>
        <p:spPr>
          <a:xfrm>
            <a:off x="558267" y="3140460"/>
            <a:ext cx="11075438" cy="369332"/>
          </a:xfrm>
          <a:prstGeom prst="rect">
            <a:avLst/>
          </a:prstGeom>
          <a:solidFill>
            <a:schemeClr val="accent6">
              <a:lumMod val="20000"/>
              <a:lumOff val="80000"/>
            </a:schemeClr>
          </a:solidFill>
        </p:spPr>
        <p:txBody>
          <a:bodyPr wrap="square">
            <a:spAutoFit/>
          </a:bodyPr>
          <a:lstStyle/>
          <a:p>
            <a:pPr algn="just" defTabSz="447675"/>
            <a:r>
              <a:rPr lang="pt-BR" dirty="0">
                <a:solidFill>
                  <a:srgbClr val="002060"/>
                </a:solidFill>
              </a:rPr>
              <a:t>• 2027: redução a zero da alíquota de IPI, exceto para itens produzidos na Zona Franca de Manaus;</a:t>
            </a:r>
          </a:p>
        </p:txBody>
      </p:sp>
      <p:sp>
        <p:nvSpPr>
          <p:cNvPr id="15" name="CaixaDeTexto 14">
            <a:extLst>
              <a:ext uri="{FF2B5EF4-FFF2-40B4-BE49-F238E27FC236}">
                <a16:creationId xmlns:a16="http://schemas.microsoft.com/office/drawing/2014/main" id="{A9E10984-02AC-F04F-D16B-434A47C4F4C6}"/>
              </a:ext>
            </a:extLst>
          </p:cNvPr>
          <p:cNvSpPr txBox="1"/>
          <p:nvPr/>
        </p:nvSpPr>
        <p:spPr>
          <a:xfrm>
            <a:off x="558267" y="3645464"/>
            <a:ext cx="11075435" cy="1477328"/>
          </a:xfrm>
          <a:prstGeom prst="rect">
            <a:avLst/>
          </a:prstGeom>
          <a:solidFill>
            <a:schemeClr val="accent5">
              <a:lumMod val="20000"/>
              <a:lumOff val="80000"/>
            </a:schemeClr>
          </a:solidFill>
        </p:spPr>
        <p:txBody>
          <a:bodyPr wrap="square">
            <a:spAutoFit/>
          </a:bodyPr>
          <a:lstStyle/>
          <a:p>
            <a:pPr algn="just" defTabSz="447675"/>
            <a:r>
              <a:rPr lang="pt-BR" dirty="0">
                <a:solidFill>
                  <a:srgbClr val="002060"/>
                </a:solidFill>
              </a:rPr>
              <a:t>• 2029 a 2032: extinção gradual do ICMS e do ISS na seguinte proporção:</a:t>
            </a:r>
          </a:p>
          <a:p>
            <a:pPr algn="just" defTabSz="447675"/>
            <a:r>
              <a:rPr lang="pt-BR" dirty="0">
                <a:solidFill>
                  <a:srgbClr val="002060"/>
                </a:solidFill>
              </a:rPr>
              <a:t>– 90% das alíquotas atuais em 2029;</a:t>
            </a:r>
          </a:p>
          <a:p>
            <a:pPr algn="just" defTabSz="447675"/>
            <a:r>
              <a:rPr lang="pt-BR" dirty="0">
                <a:solidFill>
                  <a:srgbClr val="002060"/>
                </a:solidFill>
              </a:rPr>
              <a:t>– 80% em 2030;</a:t>
            </a:r>
          </a:p>
          <a:p>
            <a:pPr algn="just" defTabSz="447675"/>
            <a:r>
              <a:rPr lang="pt-BR" dirty="0">
                <a:solidFill>
                  <a:srgbClr val="002060"/>
                </a:solidFill>
              </a:rPr>
              <a:t>– 70% em 2031;</a:t>
            </a:r>
          </a:p>
          <a:p>
            <a:pPr algn="just" defTabSz="447675"/>
            <a:r>
              <a:rPr lang="pt-BR" dirty="0">
                <a:solidFill>
                  <a:srgbClr val="002060"/>
                </a:solidFill>
              </a:rPr>
              <a:t>– 60% em 2032.</a:t>
            </a:r>
          </a:p>
        </p:txBody>
      </p:sp>
      <p:sp>
        <p:nvSpPr>
          <p:cNvPr id="17" name="CaixaDeTexto 16">
            <a:extLst>
              <a:ext uri="{FF2B5EF4-FFF2-40B4-BE49-F238E27FC236}">
                <a16:creationId xmlns:a16="http://schemas.microsoft.com/office/drawing/2014/main" id="{ED54A8C0-405A-158D-398E-51567CA7EB77}"/>
              </a:ext>
            </a:extLst>
          </p:cNvPr>
          <p:cNvSpPr txBox="1"/>
          <p:nvPr/>
        </p:nvSpPr>
        <p:spPr>
          <a:xfrm>
            <a:off x="558266" y="5262122"/>
            <a:ext cx="11075435" cy="369332"/>
          </a:xfrm>
          <a:prstGeom prst="rect">
            <a:avLst/>
          </a:prstGeom>
          <a:solidFill>
            <a:schemeClr val="accent2">
              <a:lumMod val="40000"/>
              <a:lumOff val="60000"/>
            </a:schemeClr>
          </a:solidFill>
        </p:spPr>
        <p:txBody>
          <a:bodyPr wrap="square">
            <a:spAutoFit/>
          </a:bodyPr>
          <a:lstStyle/>
          <a:p>
            <a:pPr algn="just" defTabSz="447675"/>
            <a:r>
              <a:rPr lang="pt-BR" b="1" dirty="0"/>
              <a:t>• 2033: vigência integral do novo sistema e extinção dos tributos e da legislação antigos;</a:t>
            </a:r>
          </a:p>
        </p:txBody>
      </p:sp>
      <p:sp>
        <p:nvSpPr>
          <p:cNvPr id="19" name="Espaço Reservado para Número de Slide 18">
            <a:extLst>
              <a:ext uri="{FF2B5EF4-FFF2-40B4-BE49-F238E27FC236}">
                <a16:creationId xmlns:a16="http://schemas.microsoft.com/office/drawing/2014/main" id="{20212000-5914-8D9B-4814-5A15DCBF5C29}"/>
              </a:ext>
            </a:extLst>
          </p:cNvPr>
          <p:cNvSpPr>
            <a:spLocks noGrp="1"/>
          </p:cNvSpPr>
          <p:nvPr>
            <p:ph type="sldNum" sz="quarter" idx="12"/>
          </p:nvPr>
        </p:nvSpPr>
        <p:spPr/>
        <p:txBody>
          <a:bodyPr/>
          <a:lstStyle/>
          <a:p>
            <a:fld id="{9E0BF24F-823E-4E55-9B3A-D223028FDF52}" type="slidenum">
              <a:rPr lang="pt-BR" smtClean="0"/>
              <a:t>5</a:t>
            </a:fld>
            <a:endParaRPr lang="pt-BR"/>
          </a:p>
        </p:txBody>
      </p:sp>
    </p:spTree>
    <p:extLst>
      <p:ext uri="{BB962C8B-B14F-4D97-AF65-F5344CB8AC3E}">
        <p14:creationId xmlns:p14="http://schemas.microsoft.com/office/powerpoint/2010/main" val="1401216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74AB235-E418-4B2F-BDA2-C1D69B4D49FF}"/>
              </a:ext>
            </a:extLst>
          </p:cNvPr>
          <p:cNvSpPr txBox="1"/>
          <p:nvPr/>
        </p:nvSpPr>
        <p:spPr>
          <a:xfrm>
            <a:off x="2967134" y="298580"/>
            <a:ext cx="6051453" cy="5262979"/>
          </a:xfrm>
          <a:prstGeom prst="rect">
            <a:avLst/>
          </a:prstGeom>
          <a:solidFill>
            <a:schemeClr val="bg2"/>
          </a:solidFill>
          <a:ln>
            <a:solidFill>
              <a:srgbClr val="002060"/>
            </a:solidFill>
          </a:ln>
        </p:spPr>
        <p:txBody>
          <a:bodyPr wrap="square">
            <a:spAutoFit/>
          </a:bodyPr>
          <a:lstStyle/>
          <a:p>
            <a:pPr>
              <a:defRPr/>
            </a:pPr>
            <a:r>
              <a:rPr lang="pt-BR" sz="1400" b="1" dirty="0">
                <a:solidFill>
                  <a:schemeClr val="tx2"/>
                </a:solidFill>
              </a:rPr>
              <a:t> </a:t>
            </a:r>
            <a:endParaRPr lang="pt-BR" sz="1400" dirty="0">
              <a:solidFill>
                <a:schemeClr val="tx2"/>
              </a:solidFill>
            </a:endParaRPr>
          </a:p>
          <a:p>
            <a:pPr algn="ctr">
              <a:defRPr/>
            </a:pPr>
            <a:r>
              <a:rPr lang="pt-BR" sz="1400" b="1" dirty="0">
                <a:solidFill>
                  <a:schemeClr val="tx2"/>
                </a:solidFill>
              </a:rPr>
              <a:t>EDITAL DE NOTIFICAÇÃO E INTIMAÇÃO</a:t>
            </a:r>
            <a:endParaRPr lang="pt-BR" sz="1400" dirty="0">
              <a:solidFill>
                <a:schemeClr val="tx2"/>
              </a:solidFill>
            </a:endParaRPr>
          </a:p>
          <a:p>
            <a:pPr>
              <a:defRPr/>
            </a:pPr>
            <a:r>
              <a:rPr lang="pt-BR" sz="1400" dirty="0">
                <a:solidFill>
                  <a:schemeClr val="tx2"/>
                </a:solidFill>
              </a:rPr>
              <a:t> </a:t>
            </a:r>
          </a:p>
          <a:p>
            <a:pPr algn="just">
              <a:defRPr/>
            </a:pPr>
            <a:r>
              <a:rPr lang="pt-BR" sz="1400" dirty="0">
                <a:solidFill>
                  <a:schemeClr val="tx2"/>
                </a:solidFill>
              </a:rPr>
              <a:t>Na forma do artigo 59, parágrafo 1º, alínea “c” e parágrafo 2º, da Lei Complementar Municipal nº 7, de 7 de dezembro de 1973, NOTIFICO o contribuinte do Imposto sobre Serviços de Qualquer Natureza - ISSQN, </a:t>
            </a:r>
            <a:r>
              <a:rPr lang="pt-BR" sz="1400" b="1" dirty="0">
                <a:solidFill>
                  <a:schemeClr val="tx2"/>
                </a:solidFill>
              </a:rPr>
              <a:t>FROTA E FRAGA LTDA ME, Inscrição Municipal nº 168143-2-0 do Auto de Infração e Lançamento nº 148/2006, contra este lavrado através do Processo Administrativo nº 001 004811.05.4 </a:t>
            </a:r>
            <a:r>
              <a:rPr lang="pt-BR" sz="1400" dirty="0">
                <a:solidFill>
                  <a:schemeClr val="tx2"/>
                </a:solidFill>
              </a:rPr>
              <a:t>para constituição, a favor da Fazenda Municipal, do crédito tributário no valor de </a:t>
            </a:r>
            <a:r>
              <a:rPr lang="pt-BR" sz="1400" b="1" dirty="0">
                <a:solidFill>
                  <a:schemeClr val="tx2"/>
                </a:solidFill>
              </a:rPr>
              <a:t>R$ 3.218,12 (três mil, duzentos e dezoito reais e doze centavos).</a:t>
            </a:r>
            <a:endParaRPr lang="pt-BR" sz="1400" dirty="0">
              <a:solidFill>
                <a:schemeClr val="tx2"/>
              </a:solidFill>
            </a:endParaRPr>
          </a:p>
          <a:p>
            <a:pPr algn="just">
              <a:defRPr/>
            </a:pPr>
            <a:r>
              <a:rPr lang="pt-BR" sz="1400" dirty="0">
                <a:solidFill>
                  <a:schemeClr val="tx2"/>
                </a:solidFill>
              </a:rPr>
              <a:t> </a:t>
            </a:r>
          </a:p>
          <a:p>
            <a:pPr algn="just">
              <a:defRPr/>
            </a:pPr>
            <a:r>
              <a:rPr lang="pt-BR" sz="1400" dirty="0">
                <a:solidFill>
                  <a:schemeClr val="tx2"/>
                </a:solidFill>
              </a:rPr>
              <a:t>Juros aplicados conforme artigo 3º, parágrafos 1º e 2º, da Lei Complementar Municipal nº 361/95 e multa por infração ao artigo 32, inciso VII da Lei Complementar Municipal nº 7/73 aplicada nos termos do artigo 56 inciso II alínea “a”, item 2.</a:t>
            </a:r>
          </a:p>
          <a:p>
            <a:pPr algn="just">
              <a:defRPr/>
            </a:pPr>
            <a:r>
              <a:rPr lang="pt-BR" sz="1400" dirty="0">
                <a:solidFill>
                  <a:schemeClr val="tx2"/>
                </a:solidFill>
              </a:rPr>
              <a:t> </a:t>
            </a:r>
          </a:p>
          <a:p>
            <a:pPr algn="just">
              <a:defRPr/>
            </a:pPr>
            <a:r>
              <a:rPr lang="pt-BR" sz="1400" dirty="0">
                <a:solidFill>
                  <a:schemeClr val="tx2"/>
                </a:solidFill>
              </a:rPr>
              <a:t>INTIMO o referido contribuinte a pagar o crédito tributário aludido ou, querendo, apresentar RECLAMAÇÃO à Secretaria Municipal da Fazenda do município de Porto Alegre, no prazo de 30 dias a contar da publicação deste edital no Diário Oficial do município de Porto Alegre conforme disposto no artigo 62, inciso II da Lei Complementar Municipal nº 07/73.</a:t>
            </a:r>
          </a:p>
          <a:p>
            <a:pPr algn="ctr">
              <a:defRPr/>
            </a:pPr>
            <a:r>
              <a:rPr lang="pt-BR" sz="1400" dirty="0">
                <a:solidFill>
                  <a:schemeClr val="tx2"/>
                </a:solidFill>
              </a:rPr>
              <a:t> Mauro José Hidalgo Garcia</a:t>
            </a:r>
          </a:p>
          <a:p>
            <a:pPr algn="ctr">
              <a:defRPr/>
            </a:pPr>
            <a:r>
              <a:rPr lang="pt-BR" sz="1400" dirty="0">
                <a:solidFill>
                  <a:schemeClr val="tx2"/>
                </a:solidFill>
              </a:rPr>
              <a:t>Agente Fiscal da Receita Municipal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aixaDeTexto 1">
            <a:extLst>
              <a:ext uri="{FF2B5EF4-FFF2-40B4-BE49-F238E27FC236}">
                <a16:creationId xmlns:a16="http://schemas.microsoft.com/office/drawing/2014/main" id="{27A0C593-CB69-40FD-85F5-CD61D06024E5}"/>
              </a:ext>
            </a:extLst>
          </p:cNvPr>
          <p:cNvSpPr txBox="1">
            <a:spLocks noChangeArrowheads="1"/>
          </p:cNvSpPr>
          <p:nvPr/>
        </p:nvSpPr>
        <p:spPr bwMode="auto">
          <a:xfrm>
            <a:off x="671804" y="692151"/>
            <a:ext cx="1087949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8 - PROCEDIMENTOS PREPARATÓRIOS PARA O LANÇAMENTO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eaLnBrk="1" hangingPunct="1"/>
            <a:r>
              <a:rPr lang="pt-BR" altLang="pt-BR" b="1" dirty="0">
                <a:solidFill>
                  <a:schemeClr val="tx2"/>
                </a:solidFill>
                <a:latin typeface="Calibri" panose="020F0502020204030204" pitchFamily="34" charset="0"/>
              </a:rPr>
              <a:t>8.1.5.3 – Descumprimento da Intimação Fiscal</a:t>
            </a:r>
          </a:p>
          <a:p>
            <a:pPr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No caso do não cumprimento do prazo para a entrega e/ou apresentação da documentação, o Auditor Fiscal deve lavrar o Auto de Infração por descumprimento de obrigação acessória e proceder na lavratura de nova Intimação Preliminar dando novo prazo para o cumprimento desta.</a:t>
            </a:r>
          </a:p>
          <a:p>
            <a:pPr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Caso o contribuinte não cumpra a nova Intimação Preliminar o Auditor Fiscal deve proceder em nova autuação e lavrar uma terceira Intimação Preliminar, visando comprovar de forma documental que todas as tentativas do fisco no sentido de dar continuidade à ação fiscal bem como, no bom relacionamento entre fiscalização e contribuinte foram impedidas pelo mesmo, não restando outra solução que não o arbitramento.</a:t>
            </a:r>
          </a:p>
          <a:p>
            <a:pPr eaLnBrk="1" hangingPunct="1"/>
            <a:r>
              <a:rPr lang="pt-BR" altLang="pt-BR" dirty="0">
                <a:solidFill>
                  <a:schemeClr val="tx2"/>
                </a:solidFill>
                <a:latin typeface="Calibri" panose="020F0502020204030204" pitchFamily="34" charset="0"/>
              </a:rPr>
              <a:t> </a:t>
            </a:r>
          </a:p>
          <a:p>
            <a:pPr eaLnBrk="1" hangingPunct="1"/>
            <a:r>
              <a:rPr lang="pt-BR" altLang="pt-BR" b="1" dirty="0">
                <a:solidFill>
                  <a:schemeClr val="tx2"/>
                </a:solidFill>
                <a:latin typeface="Calibri" panose="020F0502020204030204" pitchFamily="34" charset="0"/>
              </a:rPr>
              <a:t>8.1.6 - Termos de Apreensão de Livros e Documentos</a:t>
            </a:r>
          </a:p>
          <a:p>
            <a:pPr eaLnBrk="1" hangingPunct="1"/>
            <a:endParaRPr lang="pt-BR" altLang="pt-BR" b="1" dirty="0">
              <a:solidFill>
                <a:schemeClr val="tx2"/>
              </a:solidFill>
              <a:latin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aixaDeTexto 1">
            <a:extLst>
              <a:ext uri="{FF2B5EF4-FFF2-40B4-BE49-F238E27FC236}">
                <a16:creationId xmlns:a16="http://schemas.microsoft.com/office/drawing/2014/main" id="{56E55BA3-2A85-42C8-AB12-3CF8360A52BA}"/>
              </a:ext>
            </a:extLst>
          </p:cNvPr>
          <p:cNvSpPr txBox="1">
            <a:spLocks noChangeArrowheads="1"/>
          </p:cNvSpPr>
          <p:nvPr/>
        </p:nvSpPr>
        <p:spPr bwMode="auto">
          <a:xfrm>
            <a:off x="653143" y="692150"/>
            <a:ext cx="1093547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8 - PROCEDIMENTOS PREPARATÓRIOS PARA O LANÇAMENTO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b="1" dirty="0">
                <a:solidFill>
                  <a:schemeClr val="tx2"/>
                </a:solidFill>
                <a:latin typeface="Calibri" panose="020F0502020204030204" pitchFamily="34" charset="0"/>
              </a:rPr>
              <a:t>8.1.7 - Prazo para a Conclusão da Fiscalização</a:t>
            </a: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O artigo 196 do CTN exige que seja fixado em lei prazo máximo para a conclusão dos trabalhos de fiscalização.</a:t>
            </a: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O processo de fiscalização não pode durar indefinidamente decorrendo daí a exigência de fixação de prazo para sua conclusão. </a:t>
            </a: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Neste aspecto as legislações dos municípios devem fixar prazos para a conclusão da auditoria fiscal e também estabelecer a possibilidade de prorrogar este prazo quando o volume de informações, sua complexidade e o tempo gasto para a disponibilização de toda as informações solicitadas, dentre outras, consumir um tempo maior do que o inicialmente previsto.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5ED977B-DC25-44E8-98CD-592242135F75}"/>
              </a:ext>
            </a:extLst>
          </p:cNvPr>
          <p:cNvSpPr txBox="1"/>
          <p:nvPr/>
        </p:nvSpPr>
        <p:spPr>
          <a:xfrm>
            <a:off x="513185" y="620714"/>
            <a:ext cx="10804848" cy="5524589"/>
          </a:xfrm>
          <a:prstGeom prst="rect">
            <a:avLst/>
          </a:prstGeom>
          <a:noFill/>
        </p:spPr>
        <p:txBody>
          <a:bodyPr wrap="square">
            <a:spAutoFit/>
          </a:bodyPr>
          <a:lstStyle/>
          <a:p>
            <a:pPr algn="ctr">
              <a:defRPr/>
            </a:pPr>
            <a:r>
              <a:rPr lang="pt-BR" b="1" dirty="0">
                <a:solidFill>
                  <a:schemeClr val="tx2"/>
                </a:solidFill>
              </a:rPr>
              <a:t>8 - PROCEDIMENTOS PREPARATÓRIOS PARA O LANÇAMENTO</a:t>
            </a:r>
            <a:endParaRPr lang="pt-BR" dirty="0">
              <a:solidFill>
                <a:schemeClr val="tx2"/>
              </a:solidFill>
            </a:endParaRPr>
          </a:p>
          <a:p>
            <a:pPr algn="just">
              <a:defRPr/>
            </a:pPr>
            <a:r>
              <a:rPr lang="pt-BR" sz="700" dirty="0">
                <a:solidFill>
                  <a:schemeClr val="tx2"/>
                </a:solidFill>
              </a:rPr>
              <a:t> </a:t>
            </a:r>
          </a:p>
          <a:p>
            <a:pPr algn="just">
              <a:defRPr/>
            </a:pPr>
            <a:r>
              <a:rPr lang="pt-BR" b="1" dirty="0">
                <a:solidFill>
                  <a:schemeClr val="tx2"/>
                </a:solidFill>
              </a:rPr>
              <a:t>8.2 – DECADÊNCIA</a:t>
            </a:r>
            <a:endParaRPr lang="pt-BR" dirty="0">
              <a:solidFill>
                <a:schemeClr val="tx2"/>
              </a:solidFill>
            </a:endParaRPr>
          </a:p>
          <a:p>
            <a:pPr marL="360363" algn="just">
              <a:defRPr/>
            </a:pPr>
            <a:endParaRPr lang="pt-BR" sz="1600" b="1" i="1" dirty="0">
              <a:solidFill>
                <a:schemeClr val="tx2"/>
              </a:solidFill>
            </a:endParaRPr>
          </a:p>
          <a:p>
            <a:pPr marL="360363" algn="just">
              <a:defRPr/>
            </a:pPr>
            <a:r>
              <a:rPr lang="pt-BR" sz="1600" b="1" i="1" dirty="0">
                <a:solidFill>
                  <a:schemeClr val="tx2"/>
                </a:solidFill>
              </a:rPr>
              <a:t>Art. 150.</a:t>
            </a:r>
            <a:r>
              <a:rPr lang="pt-BR" sz="1600" i="1" dirty="0">
                <a:solidFill>
                  <a:schemeClr val="tx2"/>
                </a:solidFill>
              </a:rPr>
              <a:t> O lançamento por homologação, que ocorre quanto aos tributos cuja legislação atribua ao sujeito passivo o dever de antecipar o pagamento sem prévio exame da autoridade administrativa, opera-se pelo ato em que a referida autoridade, tomando conhecimento da atividade assim exercida pelo obrigado, expressamente a homologa.</a:t>
            </a:r>
            <a:endParaRPr lang="pt-BR" sz="1600" dirty="0">
              <a:solidFill>
                <a:schemeClr val="tx2"/>
              </a:solidFill>
            </a:endParaRPr>
          </a:p>
          <a:p>
            <a:pPr marL="360363" algn="just">
              <a:defRPr/>
            </a:pPr>
            <a:r>
              <a:rPr lang="pt-BR" sz="1600" b="1" i="1" dirty="0">
                <a:solidFill>
                  <a:schemeClr val="tx2"/>
                </a:solidFill>
              </a:rPr>
              <a:t>...</a:t>
            </a:r>
            <a:endParaRPr lang="pt-BR" sz="1600" dirty="0">
              <a:solidFill>
                <a:schemeClr val="tx2"/>
              </a:solidFill>
            </a:endParaRPr>
          </a:p>
          <a:p>
            <a:pPr marL="360363" algn="just">
              <a:defRPr/>
            </a:pPr>
            <a:r>
              <a:rPr lang="pt-BR" sz="1600" i="1" dirty="0">
                <a:solidFill>
                  <a:schemeClr val="tx2"/>
                </a:solidFill>
              </a:rPr>
              <a:t>§ 4º Se a lei não fixar prazo a homologação, será ele de cinco anos, a contar da ocorrência do fato gerador; expirado esse prazo sem que a Fazenda Pública se tenha pronunciado, considera-se homologado o lançamento e definitivamente extinto o crédito, salvo se comprovada a ocorrência de dolo, fraude ou simulação.</a:t>
            </a:r>
            <a:endParaRPr lang="pt-BR" sz="1600" dirty="0">
              <a:solidFill>
                <a:schemeClr val="tx2"/>
              </a:solidFill>
            </a:endParaRPr>
          </a:p>
          <a:p>
            <a:pPr marL="360363" algn="just">
              <a:defRPr/>
            </a:pPr>
            <a:r>
              <a:rPr lang="pt-BR" sz="1600" i="1" dirty="0">
                <a:solidFill>
                  <a:schemeClr val="tx2"/>
                </a:solidFill>
              </a:rPr>
              <a:t> </a:t>
            </a:r>
            <a:endParaRPr lang="pt-BR" sz="1600" dirty="0">
              <a:solidFill>
                <a:schemeClr val="tx2"/>
              </a:solidFill>
            </a:endParaRPr>
          </a:p>
          <a:p>
            <a:pPr marL="360363" algn="just">
              <a:defRPr/>
            </a:pPr>
            <a:r>
              <a:rPr lang="pt-BR" sz="1600" b="1" i="1" dirty="0">
                <a:solidFill>
                  <a:schemeClr val="tx2"/>
                </a:solidFill>
              </a:rPr>
              <a:t>Art. 173.</a:t>
            </a:r>
            <a:r>
              <a:rPr lang="pt-BR" sz="1600" i="1" dirty="0">
                <a:solidFill>
                  <a:schemeClr val="tx2"/>
                </a:solidFill>
              </a:rPr>
              <a:t> O direito de a Fazenda Pública constituir o crédito tributário extingue-se após 5 (cinco) anos, contados:</a:t>
            </a:r>
            <a:endParaRPr lang="pt-BR" sz="1600" dirty="0">
              <a:solidFill>
                <a:schemeClr val="tx2"/>
              </a:solidFill>
            </a:endParaRPr>
          </a:p>
          <a:p>
            <a:pPr marL="360363" algn="just">
              <a:defRPr/>
            </a:pPr>
            <a:r>
              <a:rPr lang="pt-BR" sz="1600" i="1" dirty="0">
                <a:solidFill>
                  <a:schemeClr val="tx2"/>
                </a:solidFill>
              </a:rPr>
              <a:t> </a:t>
            </a:r>
            <a:r>
              <a:rPr lang="pt-BR" sz="1600" b="1" i="1" dirty="0">
                <a:solidFill>
                  <a:schemeClr val="tx2"/>
                </a:solidFill>
              </a:rPr>
              <a:t>I -</a:t>
            </a:r>
            <a:r>
              <a:rPr lang="pt-BR" sz="1600" i="1" dirty="0">
                <a:solidFill>
                  <a:schemeClr val="tx2"/>
                </a:solidFill>
              </a:rPr>
              <a:t> do primeiro dia do exercício seguinte àquele em que o lançamento poderia ter sido efetuado;</a:t>
            </a:r>
            <a:endParaRPr lang="pt-BR" sz="1600" dirty="0">
              <a:solidFill>
                <a:schemeClr val="tx2"/>
              </a:solidFill>
            </a:endParaRPr>
          </a:p>
          <a:p>
            <a:pPr marL="360363" algn="just">
              <a:defRPr/>
            </a:pPr>
            <a:r>
              <a:rPr lang="pt-BR" sz="1600" b="1" i="1" dirty="0">
                <a:solidFill>
                  <a:schemeClr val="tx2"/>
                </a:solidFill>
              </a:rPr>
              <a:t>II -</a:t>
            </a:r>
            <a:r>
              <a:rPr lang="pt-BR" sz="1600" i="1" dirty="0">
                <a:solidFill>
                  <a:schemeClr val="tx2"/>
                </a:solidFill>
              </a:rPr>
              <a:t> da data em que se tornar definitiva a decisão que houver anulado, por vício formal, o lançamento anteriormente efetuado.</a:t>
            </a:r>
            <a:endParaRPr lang="pt-BR" sz="1600" dirty="0">
              <a:solidFill>
                <a:schemeClr val="tx2"/>
              </a:solidFill>
            </a:endParaRPr>
          </a:p>
          <a:p>
            <a:pPr marL="360363" algn="just">
              <a:defRPr/>
            </a:pPr>
            <a:r>
              <a:rPr lang="pt-BR" sz="1600" b="1" i="1" dirty="0">
                <a:solidFill>
                  <a:schemeClr val="tx2"/>
                </a:solidFill>
              </a:rPr>
              <a:t>Parágrafo único.</a:t>
            </a:r>
            <a:r>
              <a:rPr lang="pt-BR" sz="1600" i="1" dirty="0">
                <a:solidFill>
                  <a:schemeClr val="tx2"/>
                </a:solidFill>
              </a:rPr>
              <a:t> O direito a que se refere este artigo extingue-se definitivamente com o decurso do prazo nele previsto, contado da data em que tenha sido iniciada a constituição do crédito tributário pela notificação, ao sujeito passivo, de qualquer medida preparatória indispensável ao lançamento.</a:t>
            </a:r>
            <a:endParaRPr lang="pt-BR" sz="1600" dirty="0">
              <a:solidFill>
                <a:schemeClr val="tx2"/>
              </a:solidFill>
            </a:endParaRPr>
          </a:p>
          <a:p>
            <a:pPr algn="just">
              <a:defRPr/>
            </a:pPr>
            <a:r>
              <a:rPr lang="pt-BR" dirty="0">
                <a:solidFill>
                  <a:schemeClr val="tx2"/>
                </a:solidFill>
              </a:rPr>
              <a:t> </a:t>
            </a:r>
          </a:p>
          <a:p>
            <a:pPr>
              <a:defRPr/>
            </a:pPr>
            <a:r>
              <a:rPr lang="pt-BR" dirty="0">
                <a:solidFill>
                  <a:schemeClr val="tx2"/>
                </a:solidFill>
              </a:rPr>
              <a:t> </a:t>
            </a:r>
          </a:p>
          <a:p>
            <a:pPr>
              <a:defRPr/>
            </a:pPr>
            <a:endParaRPr lang="pt-BR" dirty="0">
              <a:solidFill>
                <a:schemeClr val="tx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5ED977B-DC25-44E8-98CD-592242135F75}"/>
              </a:ext>
            </a:extLst>
          </p:cNvPr>
          <p:cNvSpPr txBox="1"/>
          <p:nvPr/>
        </p:nvSpPr>
        <p:spPr>
          <a:xfrm>
            <a:off x="513185" y="620714"/>
            <a:ext cx="10804848" cy="4632037"/>
          </a:xfrm>
          <a:prstGeom prst="rect">
            <a:avLst/>
          </a:prstGeom>
          <a:noFill/>
        </p:spPr>
        <p:txBody>
          <a:bodyPr wrap="square">
            <a:spAutoFit/>
          </a:bodyPr>
          <a:lstStyle/>
          <a:p>
            <a:pPr algn="ctr">
              <a:defRPr/>
            </a:pPr>
            <a:r>
              <a:rPr lang="pt-BR" b="1" dirty="0">
                <a:solidFill>
                  <a:schemeClr val="tx2"/>
                </a:solidFill>
              </a:rPr>
              <a:t>8 - PROCEDIMENTOS PREPARATÓRIOS PARA O LANÇAMENTO</a:t>
            </a:r>
            <a:endParaRPr lang="pt-BR" dirty="0">
              <a:solidFill>
                <a:schemeClr val="tx2"/>
              </a:solidFill>
            </a:endParaRPr>
          </a:p>
          <a:p>
            <a:pPr algn="just">
              <a:defRPr/>
            </a:pPr>
            <a:r>
              <a:rPr lang="pt-BR" sz="700" dirty="0">
                <a:solidFill>
                  <a:schemeClr val="tx2"/>
                </a:solidFill>
              </a:rPr>
              <a:t> </a:t>
            </a:r>
          </a:p>
          <a:p>
            <a:pPr>
              <a:defRPr/>
            </a:pPr>
            <a:endParaRPr lang="pt-BR" dirty="0">
              <a:solidFill>
                <a:schemeClr val="tx2"/>
              </a:solidFill>
            </a:endParaRPr>
          </a:p>
          <a:p>
            <a:pPr>
              <a:defRPr/>
            </a:pPr>
            <a:r>
              <a:rPr lang="pt-BR" b="1" dirty="0">
                <a:solidFill>
                  <a:schemeClr val="tx2"/>
                </a:solidFill>
              </a:rPr>
              <a:t>8.3 - PRESCRIÇÃO</a:t>
            </a:r>
            <a:endParaRPr lang="pt-BR" dirty="0">
              <a:solidFill>
                <a:schemeClr val="tx2"/>
              </a:solidFill>
            </a:endParaRPr>
          </a:p>
          <a:p>
            <a:pPr>
              <a:defRPr/>
            </a:pPr>
            <a:r>
              <a:rPr lang="pt-BR" dirty="0">
                <a:solidFill>
                  <a:schemeClr val="tx2"/>
                </a:solidFill>
              </a:rPr>
              <a:t> </a:t>
            </a:r>
          </a:p>
          <a:p>
            <a:pPr>
              <a:defRPr/>
            </a:pPr>
            <a:r>
              <a:rPr lang="pt-BR" dirty="0">
                <a:solidFill>
                  <a:schemeClr val="tx2"/>
                </a:solidFill>
              </a:rPr>
              <a:t>Prazo de cinco anos para a Fazenda cobrar o tributo lançado.</a:t>
            </a:r>
          </a:p>
          <a:p>
            <a:pPr>
              <a:defRPr/>
            </a:pPr>
            <a:r>
              <a:rPr lang="pt-BR" dirty="0">
                <a:solidFill>
                  <a:schemeClr val="tx2"/>
                </a:solidFill>
              </a:rPr>
              <a:t> </a:t>
            </a:r>
          </a:p>
          <a:p>
            <a:pPr>
              <a:defRPr/>
            </a:pPr>
            <a:r>
              <a:rPr lang="pt-BR" dirty="0">
                <a:solidFill>
                  <a:schemeClr val="tx2"/>
                </a:solidFill>
              </a:rPr>
              <a:t>Possui causas impeditivas, suspensivas e interruptivas (art. 174 CTN). Após o lançamento do imposto a fazenda pública tem cinco anos para cobrá-lo, contando-se o prazo para frente. </a:t>
            </a:r>
          </a:p>
          <a:p>
            <a:pPr>
              <a:defRPr/>
            </a:pPr>
            <a:r>
              <a:rPr lang="pt-BR" dirty="0">
                <a:solidFill>
                  <a:schemeClr val="tx2"/>
                </a:solidFill>
              </a:rPr>
              <a:t> </a:t>
            </a:r>
          </a:p>
          <a:p>
            <a:pPr>
              <a:defRPr/>
            </a:pPr>
            <a:r>
              <a:rPr lang="pt-BR" b="1" i="1" dirty="0">
                <a:solidFill>
                  <a:schemeClr val="tx2"/>
                </a:solidFill>
              </a:rPr>
              <a:t>Art. 174.</a:t>
            </a:r>
            <a:r>
              <a:rPr lang="pt-BR" i="1" dirty="0">
                <a:solidFill>
                  <a:schemeClr val="tx2"/>
                </a:solidFill>
              </a:rPr>
              <a:t> A ação para a cobrança do crédito tributário prescreve em cinco anos, contados da data da sua constituição definitiva.</a:t>
            </a:r>
            <a:endParaRPr lang="pt-BR" dirty="0">
              <a:solidFill>
                <a:schemeClr val="tx2"/>
              </a:solidFill>
            </a:endParaRPr>
          </a:p>
          <a:p>
            <a:pPr>
              <a:defRPr/>
            </a:pPr>
            <a:r>
              <a:rPr lang="pt-BR" b="1" i="1" dirty="0">
                <a:solidFill>
                  <a:schemeClr val="tx2"/>
                </a:solidFill>
              </a:rPr>
              <a:t>Parágrafo único.</a:t>
            </a:r>
            <a:r>
              <a:rPr lang="pt-BR" i="1" dirty="0">
                <a:solidFill>
                  <a:schemeClr val="tx2"/>
                </a:solidFill>
              </a:rPr>
              <a:t> A prescrição se interrompe:</a:t>
            </a:r>
            <a:endParaRPr lang="pt-BR" dirty="0">
              <a:solidFill>
                <a:schemeClr val="tx2"/>
              </a:solidFill>
            </a:endParaRPr>
          </a:p>
          <a:p>
            <a:pPr>
              <a:defRPr/>
            </a:pPr>
            <a:r>
              <a:rPr lang="pt-BR" b="1" i="1" dirty="0">
                <a:solidFill>
                  <a:schemeClr val="tx2"/>
                </a:solidFill>
              </a:rPr>
              <a:t>I –</a:t>
            </a:r>
            <a:r>
              <a:rPr lang="pt-BR" i="1" dirty="0">
                <a:solidFill>
                  <a:schemeClr val="tx2"/>
                </a:solidFill>
              </a:rPr>
              <a:t> pelo despacho do juiz que ordenar a citação em execução fiscal; (Redação dada pela LC nº 118, de 2005)</a:t>
            </a:r>
            <a:endParaRPr lang="pt-BR" dirty="0">
              <a:solidFill>
                <a:schemeClr val="tx2"/>
              </a:solidFill>
            </a:endParaRPr>
          </a:p>
          <a:p>
            <a:pPr>
              <a:defRPr/>
            </a:pPr>
            <a:r>
              <a:rPr lang="pt-BR" b="1" i="1" dirty="0">
                <a:solidFill>
                  <a:schemeClr val="tx2"/>
                </a:solidFill>
              </a:rPr>
              <a:t>II -</a:t>
            </a:r>
            <a:r>
              <a:rPr lang="pt-BR" i="1" dirty="0">
                <a:solidFill>
                  <a:schemeClr val="tx2"/>
                </a:solidFill>
              </a:rPr>
              <a:t> pelo protesto judicial;</a:t>
            </a:r>
            <a:endParaRPr lang="pt-BR" dirty="0">
              <a:solidFill>
                <a:schemeClr val="tx2"/>
              </a:solidFill>
            </a:endParaRPr>
          </a:p>
          <a:p>
            <a:pPr>
              <a:defRPr/>
            </a:pPr>
            <a:r>
              <a:rPr lang="pt-BR" b="1" i="1" dirty="0">
                <a:solidFill>
                  <a:schemeClr val="tx2"/>
                </a:solidFill>
              </a:rPr>
              <a:t>III -</a:t>
            </a:r>
            <a:r>
              <a:rPr lang="pt-BR" i="1" dirty="0">
                <a:solidFill>
                  <a:schemeClr val="tx2"/>
                </a:solidFill>
              </a:rPr>
              <a:t> por qualquer ato judicial que constitua em mora o devedor;</a:t>
            </a:r>
            <a:endParaRPr lang="pt-BR" dirty="0">
              <a:solidFill>
                <a:schemeClr val="tx2"/>
              </a:solidFill>
            </a:endParaRPr>
          </a:p>
          <a:p>
            <a:pPr>
              <a:defRPr/>
            </a:pPr>
            <a:r>
              <a:rPr lang="pt-BR" b="1" i="1" dirty="0">
                <a:solidFill>
                  <a:schemeClr val="tx2"/>
                </a:solidFill>
              </a:rPr>
              <a:t>IV -</a:t>
            </a:r>
            <a:r>
              <a:rPr lang="pt-BR" i="1" dirty="0">
                <a:solidFill>
                  <a:schemeClr val="tx2"/>
                </a:solidFill>
              </a:rPr>
              <a:t> por qualquer ato inequívoco ainda que extrajudicial, que importe em reconhecimento do débito pelo devedor.</a:t>
            </a:r>
            <a:endParaRPr lang="pt-BR" dirty="0">
              <a:solidFill>
                <a:schemeClr val="tx2"/>
              </a:solidFill>
            </a:endParaRPr>
          </a:p>
        </p:txBody>
      </p:sp>
    </p:spTree>
    <p:extLst>
      <p:ext uri="{BB962C8B-B14F-4D97-AF65-F5344CB8AC3E}">
        <p14:creationId xmlns:p14="http://schemas.microsoft.com/office/powerpoint/2010/main" val="2733001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5B9238A-6D88-417E-ACF6-3E0C540E73BC}"/>
              </a:ext>
            </a:extLst>
          </p:cNvPr>
          <p:cNvSpPr txBox="1"/>
          <p:nvPr/>
        </p:nvSpPr>
        <p:spPr>
          <a:xfrm>
            <a:off x="634483" y="620714"/>
            <a:ext cx="11019452" cy="5078313"/>
          </a:xfrm>
          <a:prstGeom prst="rect">
            <a:avLst/>
          </a:prstGeom>
          <a:noFill/>
        </p:spPr>
        <p:txBody>
          <a:bodyPr wrap="square">
            <a:spAutoFit/>
          </a:bodyPr>
          <a:lstStyle/>
          <a:p>
            <a:pPr algn="ctr">
              <a:defRPr/>
            </a:pPr>
            <a:r>
              <a:rPr lang="pt-BR" b="1" dirty="0">
                <a:solidFill>
                  <a:schemeClr val="tx2"/>
                </a:solidFill>
              </a:rPr>
              <a:t>8 - PROCEDIMENTOS PREPARATÓRIOS PARA O LANÇAMENTO</a:t>
            </a:r>
            <a:endParaRPr lang="pt-BR" dirty="0">
              <a:solidFill>
                <a:schemeClr val="tx2"/>
              </a:solidFill>
            </a:endParaRPr>
          </a:p>
          <a:p>
            <a:pPr algn="just">
              <a:defRPr/>
            </a:pPr>
            <a:r>
              <a:rPr lang="pt-BR" dirty="0">
                <a:solidFill>
                  <a:schemeClr val="tx2"/>
                </a:solidFill>
              </a:rPr>
              <a:t> </a:t>
            </a:r>
          </a:p>
          <a:p>
            <a:pPr algn="just">
              <a:defRPr/>
            </a:pPr>
            <a:r>
              <a:rPr lang="pt-BR" b="1" dirty="0">
                <a:solidFill>
                  <a:schemeClr val="tx2"/>
                </a:solidFill>
              </a:rPr>
              <a:t>8.2 – DECADÊNCIA</a:t>
            </a:r>
            <a:endParaRPr lang="pt-BR" dirty="0">
              <a:solidFill>
                <a:schemeClr val="tx2"/>
              </a:solidFill>
            </a:endParaRPr>
          </a:p>
          <a:p>
            <a:pPr algn="just">
              <a:defRPr/>
            </a:pPr>
            <a:r>
              <a:rPr lang="pt-BR" dirty="0">
                <a:solidFill>
                  <a:schemeClr val="tx2"/>
                </a:solidFill>
              </a:rPr>
              <a:t>Para a aplicação de um ou outro dispositivo legal deve ser levado em consideração, para o lançamento por homologação, a seguinte situação:</a:t>
            </a:r>
          </a:p>
          <a:p>
            <a:pPr algn="just">
              <a:defRPr/>
            </a:pPr>
            <a:r>
              <a:rPr lang="pt-BR" dirty="0">
                <a:solidFill>
                  <a:schemeClr val="tx2"/>
                </a:solidFill>
              </a:rPr>
              <a:t> </a:t>
            </a:r>
          </a:p>
          <a:p>
            <a:pPr algn="just">
              <a:defRPr/>
            </a:pPr>
            <a:r>
              <a:rPr lang="pt-BR" b="1" dirty="0">
                <a:solidFill>
                  <a:schemeClr val="tx2"/>
                </a:solidFill>
              </a:rPr>
              <a:t>A – </a:t>
            </a:r>
            <a:r>
              <a:rPr lang="pt-BR" dirty="0">
                <a:solidFill>
                  <a:schemeClr val="tx2"/>
                </a:solidFill>
              </a:rPr>
              <a:t>Havendo pagamento antecipado, conta-se o prazo decadencial a partir da ocorrência do fato gerador (art. 150, § 4º do CTN).</a:t>
            </a:r>
          </a:p>
          <a:p>
            <a:pPr algn="just">
              <a:defRPr/>
            </a:pPr>
            <a:r>
              <a:rPr lang="pt-BR" dirty="0">
                <a:solidFill>
                  <a:schemeClr val="tx2"/>
                </a:solidFill>
              </a:rPr>
              <a:t> </a:t>
            </a:r>
          </a:p>
          <a:p>
            <a:pPr algn="just">
              <a:defRPr/>
            </a:pPr>
            <a:r>
              <a:rPr lang="pt-BR" b="1" dirty="0">
                <a:solidFill>
                  <a:schemeClr val="tx2"/>
                </a:solidFill>
              </a:rPr>
              <a:t>B –</a:t>
            </a:r>
            <a:r>
              <a:rPr lang="pt-BR" dirty="0">
                <a:solidFill>
                  <a:schemeClr val="tx2"/>
                </a:solidFill>
              </a:rPr>
              <a:t> Quando não há pagamento antecipado, ou há prova de fraude, dolo ou simulação o prazo é contado a partir do exercício seguinte à aquele em que o lançamento poderia ter sido efetuado (art. 173, I do CTN).</a:t>
            </a:r>
          </a:p>
          <a:p>
            <a:pPr>
              <a:defRPr/>
            </a:pPr>
            <a:endParaRPr lang="pt-BR" dirty="0">
              <a:solidFill>
                <a:schemeClr val="tx2"/>
              </a:solidFill>
            </a:endParaRPr>
          </a:p>
          <a:p>
            <a:pPr>
              <a:defRPr/>
            </a:pPr>
            <a:r>
              <a:rPr lang="pt-BR" b="1" dirty="0">
                <a:solidFill>
                  <a:schemeClr val="tx2"/>
                </a:solidFill>
              </a:rPr>
              <a:t>8.3 – PRESCRIÇÃO</a:t>
            </a:r>
            <a:endParaRPr lang="pt-BR" dirty="0">
              <a:solidFill>
                <a:schemeClr val="tx2"/>
              </a:solidFill>
            </a:endParaRPr>
          </a:p>
          <a:p>
            <a:pPr>
              <a:defRPr/>
            </a:pPr>
            <a:r>
              <a:rPr lang="pt-BR" dirty="0">
                <a:solidFill>
                  <a:schemeClr val="tx2"/>
                </a:solidFill>
              </a:rPr>
              <a:t>Prazo de cinco anos para a Fazenda cobrar o tributo lançado.</a:t>
            </a:r>
          </a:p>
          <a:p>
            <a:pPr>
              <a:defRPr/>
            </a:pPr>
            <a:endParaRPr lang="pt-BR" b="1" i="1" dirty="0">
              <a:solidFill>
                <a:schemeClr val="tx2"/>
              </a:solidFill>
            </a:endParaRPr>
          </a:p>
          <a:p>
            <a:pPr marL="360363">
              <a:defRPr/>
            </a:pPr>
            <a:r>
              <a:rPr lang="pt-BR" b="1" i="1" dirty="0">
                <a:solidFill>
                  <a:schemeClr val="tx2"/>
                </a:solidFill>
              </a:rPr>
              <a:t>Art. 174.</a:t>
            </a:r>
            <a:r>
              <a:rPr lang="pt-BR" i="1" dirty="0">
                <a:solidFill>
                  <a:schemeClr val="tx2"/>
                </a:solidFill>
              </a:rPr>
              <a:t> A ação para a cobrança do crédito tributário prescreve em cinco anos, contados da data da sua constituição definitiva.</a:t>
            </a:r>
            <a:endParaRPr lang="pt-BR" dirty="0">
              <a:solidFill>
                <a:schemeClr val="tx2"/>
              </a:solidFill>
            </a:endParaRPr>
          </a:p>
          <a:p>
            <a:pPr>
              <a:defRPr/>
            </a:pPr>
            <a:r>
              <a:rPr lang="pt-BR" i="1" dirty="0">
                <a:solidFill>
                  <a:schemeClr val="tx2"/>
                </a:solidFill>
              </a:rPr>
              <a:t> </a:t>
            </a:r>
            <a:endParaRPr lang="pt-BR" dirty="0">
              <a:solidFill>
                <a:schemeClr val="tx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aixaDeTexto 1">
            <a:extLst>
              <a:ext uri="{FF2B5EF4-FFF2-40B4-BE49-F238E27FC236}">
                <a16:creationId xmlns:a16="http://schemas.microsoft.com/office/drawing/2014/main" id="{0DD1347D-E466-442B-A13F-49D1BEA0D61D}"/>
              </a:ext>
            </a:extLst>
          </p:cNvPr>
          <p:cNvSpPr txBox="1">
            <a:spLocks noChangeArrowheads="1"/>
          </p:cNvSpPr>
          <p:nvPr/>
        </p:nvSpPr>
        <p:spPr bwMode="auto">
          <a:xfrm>
            <a:off x="737118" y="620714"/>
            <a:ext cx="1074886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8 - PROCEDIMENTOS PREPARATÓRIOS PARA O LANÇAMENTO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eaLnBrk="1" hangingPunct="1"/>
            <a:r>
              <a:rPr lang="pt-BR" altLang="pt-BR" b="1" dirty="0">
                <a:solidFill>
                  <a:schemeClr val="tx2"/>
                </a:solidFill>
                <a:latin typeface="Calibri" panose="020F0502020204030204" pitchFamily="34" charset="0"/>
              </a:rPr>
              <a:t>8.5 - AUTO DE INFRAÇÃO</a:t>
            </a:r>
            <a:endParaRPr lang="pt-BR" altLang="pt-BR" dirty="0">
              <a:solidFill>
                <a:schemeClr val="tx2"/>
              </a:solidFill>
              <a:latin typeface="Calibri" panose="020F0502020204030204" pitchFamily="34" charset="0"/>
            </a:endParaRPr>
          </a:p>
          <a:p>
            <a:pPr eaLnBrk="1" hangingPunct="1"/>
            <a:r>
              <a:rPr lang="pt-BR" altLang="pt-BR" dirty="0">
                <a:solidFill>
                  <a:schemeClr val="tx2"/>
                </a:solidFill>
                <a:latin typeface="Calibri" panose="020F0502020204030204" pitchFamily="34" charset="0"/>
              </a:rPr>
              <a:t> </a:t>
            </a:r>
          </a:p>
          <a:p>
            <a:pPr eaLnBrk="1" hangingPunct="1"/>
            <a:r>
              <a:rPr lang="pt-BR" altLang="pt-BR" dirty="0">
                <a:solidFill>
                  <a:schemeClr val="tx2"/>
                </a:solidFill>
                <a:latin typeface="Calibri" panose="020F0502020204030204" pitchFamily="34" charset="0"/>
              </a:rPr>
              <a:t>As obrigações fiscais do contribuinte dividem-se em duas:</a:t>
            </a:r>
          </a:p>
          <a:p>
            <a:pPr eaLnBrk="1" hangingPunct="1"/>
            <a:r>
              <a:rPr lang="pt-BR" altLang="pt-BR" dirty="0">
                <a:solidFill>
                  <a:schemeClr val="tx2"/>
                </a:solidFill>
                <a:latin typeface="Calibri" panose="020F0502020204030204" pitchFamily="34" charset="0"/>
              </a:rPr>
              <a:t> </a:t>
            </a:r>
          </a:p>
          <a:p>
            <a:pPr eaLnBrk="1" hangingPunct="1"/>
            <a:r>
              <a:rPr lang="pt-BR" altLang="pt-BR" dirty="0">
                <a:solidFill>
                  <a:schemeClr val="tx2"/>
                </a:solidFill>
                <a:latin typeface="Calibri" panose="020F0502020204030204" pitchFamily="34" charset="0"/>
              </a:rPr>
              <a:t>- A obrigação principal que é recolher o ISS quando devido;</a:t>
            </a:r>
          </a:p>
          <a:p>
            <a:pPr eaLnBrk="1" hangingPunct="1"/>
            <a:r>
              <a:rPr lang="pt-BR" altLang="pt-BR" dirty="0">
                <a:solidFill>
                  <a:schemeClr val="tx2"/>
                </a:solidFill>
                <a:latin typeface="Calibri" panose="020F0502020204030204" pitchFamily="34" charset="0"/>
              </a:rPr>
              <a:t>- A obrigação acessória, que é cumprir todas as exigências legais, mesmo não tendo imposto a recolher.</a:t>
            </a:r>
          </a:p>
          <a:p>
            <a:pPr eaLnBrk="1" hangingPunct="1"/>
            <a:r>
              <a:rPr lang="pt-BR" altLang="pt-BR" dirty="0">
                <a:solidFill>
                  <a:schemeClr val="tx2"/>
                </a:solidFill>
                <a:latin typeface="Calibri" panose="020F0502020204030204" pitchFamily="34" charset="0"/>
              </a:rPr>
              <a:t> </a:t>
            </a:r>
          </a:p>
          <a:p>
            <a:pPr eaLnBrk="1" hangingPunct="1"/>
            <a:r>
              <a:rPr lang="pt-BR" altLang="pt-BR" dirty="0">
                <a:solidFill>
                  <a:schemeClr val="tx2"/>
                </a:solidFill>
                <a:latin typeface="Calibri" panose="020F0502020204030204" pitchFamily="34" charset="0"/>
              </a:rPr>
              <a:t>Ocorrendo o descumprimento por parte do contribuinte, de alguma exigência legal, este é passível de sofrer a autuação por parte do agente fiscal.</a:t>
            </a:r>
          </a:p>
          <a:p>
            <a:pPr eaLnBrk="1" hangingPunct="1"/>
            <a:r>
              <a:rPr lang="pt-BR" altLang="pt-BR" dirty="0">
                <a:solidFill>
                  <a:schemeClr val="tx2"/>
                </a:solidFill>
                <a:latin typeface="Calibri" panose="020F0502020204030204" pitchFamily="34" charset="0"/>
              </a:rPr>
              <a:t> </a:t>
            </a:r>
          </a:p>
          <a:p>
            <a:pPr eaLnBrk="1" hangingPunct="1"/>
            <a:r>
              <a:rPr lang="pt-BR" altLang="pt-BR" b="1" dirty="0">
                <a:solidFill>
                  <a:schemeClr val="tx2"/>
                </a:solidFill>
                <a:latin typeface="Calibri" panose="020F0502020204030204" pitchFamily="34" charset="0"/>
              </a:rPr>
              <a:t>8.5.1 – Auto de Infração por descumprimento de obrigação acessória</a:t>
            </a:r>
          </a:p>
        </p:txBody>
      </p:sp>
      <p:sp>
        <p:nvSpPr>
          <p:cNvPr id="60417" name="Rectangle 1">
            <a:extLst>
              <a:ext uri="{FF2B5EF4-FFF2-40B4-BE49-F238E27FC236}">
                <a16:creationId xmlns:a16="http://schemas.microsoft.com/office/drawing/2014/main" id="{3E3E76C5-787C-442A-A317-5FA179F0D07B}"/>
              </a:ext>
            </a:extLst>
          </p:cNvPr>
          <p:cNvSpPr>
            <a:spLocks noChangeArrowheads="1"/>
          </p:cNvSpPr>
          <p:nvPr/>
        </p:nvSpPr>
        <p:spPr bwMode="auto">
          <a:xfrm>
            <a:off x="737118" y="4865821"/>
            <a:ext cx="10599576" cy="369332"/>
          </a:xfrm>
          <a:prstGeom prst="rect">
            <a:avLst/>
          </a:prstGeom>
          <a:solidFill>
            <a:schemeClr val="bg2">
              <a:lumMod val="90000"/>
            </a:schemeClr>
          </a:solidFill>
          <a:ln w="9525">
            <a:noFill/>
            <a:miter lim="800000"/>
            <a:headEnd/>
            <a:tailEnd/>
          </a:ln>
          <a:effectLst/>
        </p:spPr>
        <p:txBody>
          <a:bodyPr wrap="square" anchor="ctr">
            <a:spAutoFit/>
          </a:bodyPr>
          <a:lstStyle/>
          <a:p>
            <a:pPr algn="ctr">
              <a:defRPr/>
            </a:pPr>
            <a:r>
              <a:rPr lang="pt-BR" b="1" dirty="0">
                <a:solidFill>
                  <a:schemeClr val="tx2"/>
                </a:solidFill>
                <a:ea typeface="Times New Roman" pitchFamily="18" charset="0"/>
                <a:cs typeface="Times New Roman" pitchFamily="18" charset="0"/>
              </a:rPr>
              <a:t>MODELO DE AUTO DE INFRAÇÃO POR DESCUMPRIMENTO DE OBRIGAÇÃO ACESSÓRIA</a:t>
            </a:r>
            <a:endParaRPr lang="pt-BR" sz="3200" dirty="0">
              <a:solidFill>
                <a:schemeClr val="tx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aixaDeTexto 1">
            <a:extLst>
              <a:ext uri="{FF2B5EF4-FFF2-40B4-BE49-F238E27FC236}">
                <a16:creationId xmlns:a16="http://schemas.microsoft.com/office/drawing/2014/main" id="{FEF74A4F-4778-4CC3-9C97-37E5C01ECD5A}"/>
              </a:ext>
            </a:extLst>
          </p:cNvPr>
          <p:cNvSpPr txBox="1">
            <a:spLocks noChangeArrowheads="1"/>
          </p:cNvSpPr>
          <p:nvPr/>
        </p:nvSpPr>
        <p:spPr bwMode="auto">
          <a:xfrm>
            <a:off x="699796" y="620714"/>
            <a:ext cx="1073020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tx2"/>
                </a:solidFill>
                <a:latin typeface="Calibri" panose="020F0502020204030204" pitchFamily="34" charset="0"/>
              </a:rPr>
              <a:t>8 - PROCEDIMENTOS PREPARATÓRIOS PARA O LANÇAMENTO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b="1" dirty="0">
                <a:solidFill>
                  <a:schemeClr val="tx2"/>
                </a:solidFill>
                <a:latin typeface="Calibri" panose="020F0502020204030204" pitchFamily="34" charset="0"/>
              </a:rPr>
              <a:t>8.5.2 – Auto de Infração por descumprimento da obrigação principal</a:t>
            </a:r>
          </a:p>
          <a:p>
            <a:pPr algn="just" eaLnBrk="1" hangingPunct="1"/>
            <a:r>
              <a:rPr lang="pt-BR" altLang="pt-BR" dirty="0">
                <a:solidFill>
                  <a:schemeClr val="tx2"/>
                </a:solidFill>
                <a:latin typeface="Calibri" panose="020F0502020204030204" pitchFamily="34" charset="0"/>
              </a:rPr>
              <a:t>Quando o fiscal tributário evidencia divergências entre o imposto devido pelo contribuinte e o recolhido, ou o não recolhimento, este descumpre a obrigação principal que é a de recolher o ISSQN quando da ocorrência do fato gerador.</a:t>
            </a: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Como </a:t>
            </a:r>
            <a:r>
              <a:rPr lang="pt-BR" altLang="pt-BR" dirty="0" err="1">
                <a:solidFill>
                  <a:schemeClr val="tx2"/>
                </a:solidFill>
                <a:latin typeface="Calibri" panose="020F0502020204030204" pitchFamily="34" charset="0"/>
              </a:rPr>
              <a:t>conseqüência</a:t>
            </a:r>
            <a:r>
              <a:rPr lang="pt-BR" altLang="pt-BR" dirty="0">
                <a:solidFill>
                  <a:schemeClr val="tx2"/>
                </a:solidFill>
                <a:latin typeface="Calibri" panose="020F0502020204030204" pitchFamily="34" charset="0"/>
              </a:rPr>
              <a:t> deste fato, é lavrado o referido Auto de Infração.</a:t>
            </a:r>
          </a:p>
          <a:p>
            <a:pPr algn="just" eaLnBrk="1" hangingPunct="1"/>
            <a:endParaRPr lang="pt-BR" altLang="pt-BR" dirty="0">
              <a:solidFill>
                <a:schemeClr val="tx2"/>
              </a:solidFill>
              <a:latin typeface="Calibri" panose="020F0502020204030204" pitchFamily="34" charset="0"/>
            </a:endParaRPr>
          </a:p>
          <a:p>
            <a:pPr eaLnBrk="1" hangingPunct="1"/>
            <a:r>
              <a:rPr lang="pt-BR" altLang="pt-BR" b="1" dirty="0">
                <a:solidFill>
                  <a:schemeClr val="tx2"/>
                </a:solidFill>
                <a:latin typeface="Calibri" panose="020F0502020204030204" pitchFamily="34" charset="0"/>
              </a:rPr>
              <a:t>8.5.3 - Formalidades do Auto de Infração</a:t>
            </a:r>
          </a:p>
          <a:p>
            <a:pPr eaLnBrk="1" hangingPunct="1"/>
            <a:r>
              <a:rPr lang="pt-BR" altLang="pt-BR" dirty="0">
                <a:solidFill>
                  <a:schemeClr val="tx2"/>
                </a:solidFill>
                <a:latin typeface="Calibri" panose="020F0502020204030204" pitchFamily="34" charset="0"/>
              </a:rPr>
              <a:t>O lançamento de tributo, penalidade pecuniária ou encargo pecuniário decorrente de ato específico de fiscalização, realizado de ofício pelas autoridades administrativas, deve ser formalizado em documento denominado de Auto de Infração e Lançamento.</a:t>
            </a:r>
          </a:p>
          <a:p>
            <a:pPr eaLnBrk="1" hangingPunct="1"/>
            <a:endParaRPr lang="pt-BR" altLang="pt-BR" dirty="0">
              <a:solidFill>
                <a:schemeClr val="tx2"/>
              </a:solidFill>
              <a:latin typeface="Calibri" panose="020F0502020204030204" pitchFamily="34" charset="0"/>
            </a:endParaRPr>
          </a:p>
          <a:p>
            <a:pPr eaLnBrk="1" hangingPunct="1"/>
            <a:r>
              <a:rPr lang="pt-BR" altLang="pt-BR" b="1" dirty="0">
                <a:solidFill>
                  <a:schemeClr val="tx2"/>
                </a:solidFill>
                <a:latin typeface="Calibri" panose="020F0502020204030204" pitchFamily="34" charset="0"/>
              </a:rPr>
              <a:t>8.5.2 – Padronização do Auto de Infração por descumprimento da obrigação principal</a:t>
            </a:r>
          </a:p>
          <a:p>
            <a:pPr algn="just" eaLnBrk="1" hangingPunct="1"/>
            <a:endParaRPr lang="pt-BR" altLang="pt-BR" dirty="0">
              <a:solidFill>
                <a:schemeClr val="tx2"/>
              </a:solidFill>
              <a:latin typeface="Calibri" panose="020F0502020204030204" pitchFamily="34" charset="0"/>
            </a:endParaRPr>
          </a:p>
        </p:txBody>
      </p:sp>
      <p:sp>
        <p:nvSpPr>
          <p:cNvPr id="60417" name="Rectangle 1">
            <a:extLst>
              <a:ext uri="{FF2B5EF4-FFF2-40B4-BE49-F238E27FC236}">
                <a16:creationId xmlns:a16="http://schemas.microsoft.com/office/drawing/2014/main" id="{4F21C385-7C6C-4C7F-B4FD-61D4D31D7337}"/>
              </a:ext>
            </a:extLst>
          </p:cNvPr>
          <p:cNvSpPr>
            <a:spLocks noChangeArrowheads="1"/>
          </p:cNvSpPr>
          <p:nvPr/>
        </p:nvSpPr>
        <p:spPr bwMode="auto">
          <a:xfrm>
            <a:off x="774441" y="5202238"/>
            <a:ext cx="10384971" cy="368300"/>
          </a:xfrm>
          <a:prstGeom prst="rect">
            <a:avLst/>
          </a:prstGeom>
          <a:solidFill>
            <a:schemeClr val="bg2">
              <a:lumMod val="90000"/>
            </a:schemeClr>
          </a:solidFill>
          <a:ln w="9525">
            <a:noFill/>
            <a:miter lim="800000"/>
            <a:headEnd/>
            <a:tailEnd/>
          </a:ln>
          <a:effectLst/>
        </p:spPr>
        <p:txBody>
          <a:bodyPr wrap="square" anchor="ctr">
            <a:spAutoFit/>
          </a:bodyPr>
          <a:lstStyle/>
          <a:p>
            <a:pPr algn="ctr">
              <a:defRPr/>
            </a:pPr>
            <a:r>
              <a:rPr lang="pt-BR" b="1" dirty="0">
                <a:solidFill>
                  <a:schemeClr val="tx2"/>
                </a:solidFill>
                <a:ea typeface="Times New Roman" pitchFamily="18" charset="0"/>
                <a:cs typeface="Times New Roman" pitchFamily="18" charset="0"/>
              </a:rPr>
              <a:t>MODELO DE AUTO DE INFRAÇÃO </a:t>
            </a:r>
            <a:endParaRPr lang="pt-BR" sz="3200" dirty="0">
              <a:solidFill>
                <a:schemeClr val="tx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aixaDeTexto 5">
            <a:extLst>
              <a:ext uri="{FF2B5EF4-FFF2-40B4-BE49-F238E27FC236}">
                <a16:creationId xmlns:a16="http://schemas.microsoft.com/office/drawing/2014/main" id="{27727DF7-4336-4DD5-B0A0-C8DF93018648}"/>
              </a:ext>
            </a:extLst>
          </p:cNvPr>
          <p:cNvSpPr txBox="1">
            <a:spLocks noChangeArrowheads="1"/>
          </p:cNvSpPr>
          <p:nvPr/>
        </p:nvSpPr>
        <p:spPr bwMode="auto">
          <a:xfrm>
            <a:off x="550506" y="836613"/>
            <a:ext cx="11094098"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b="1" dirty="0">
                <a:solidFill>
                  <a:schemeClr val="tx2"/>
                </a:solidFill>
                <a:latin typeface="Calibri" panose="020F0502020204030204" pitchFamily="34" charset="0"/>
              </a:rPr>
              <a:t>8.6 - DENÚNCIA ESPONTÂNEA DA INFRAÇÃO</a:t>
            </a:r>
            <a:endParaRPr lang="pt-BR" altLang="pt-BR"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O início da prática de qualquer ato de fiscalização exclui a espontaneidade da iniciativa do sujeito passivo, relativamente aos eventos tributáveis anteriores (CTN, art. 138, parágrafo único).</a:t>
            </a:r>
          </a:p>
          <a:p>
            <a:pPr algn="just" eaLnBrk="1" hangingPunct="1"/>
            <a:r>
              <a:rPr lang="pt-BR" altLang="pt-BR" i="1" dirty="0">
                <a:solidFill>
                  <a:schemeClr val="tx2"/>
                </a:solidFill>
                <a:latin typeface="Calibri" panose="020F0502020204030204" pitchFamily="34" charset="0"/>
              </a:rPr>
              <a:t> </a:t>
            </a:r>
            <a:endParaRPr lang="pt-BR" altLang="pt-BR" dirty="0">
              <a:solidFill>
                <a:schemeClr val="tx2"/>
              </a:solidFill>
              <a:latin typeface="Calibri" panose="020F0502020204030204" pitchFamily="34" charset="0"/>
            </a:endParaRPr>
          </a:p>
          <a:p>
            <a:pPr algn="just" eaLnBrk="1" hangingPunct="1"/>
            <a:r>
              <a:rPr lang="pt-BR" altLang="pt-BR" sz="1600" b="1" i="1" dirty="0">
                <a:solidFill>
                  <a:schemeClr val="tx2"/>
                </a:solidFill>
                <a:latin typeface="Calibri" panose="020F0502020204030204" pitchFamily="34" charset="0"/>
              </a:rPr>
              <a:t>Art. 138</a:t>
            </a:r>
            <a:r>
              <a:rPr lang="pt-BR" altLang="pt-BR" sz="1600" i="1" dirty="0">
                <a:solidFill>
                  <a:schemeClr val="tx2"/>
                </a:solidFill>
                <a:latin typeface="Calibri" panose="020F0502020204030204" pitchFamily="34" charset="0"/>
              </a:rPr>
              <a:t>. A responsabilidade é excluída pela denúncia espontânea da infração, acompanhada, se for o caso, do pagamento do tributo devido e dos juros de mora, ou do depósito da importância arbitrada pela autoridade administrativa, quando o montante do tributo dependa de apuração.</a:t>
            </a:r>
            <a:r>
              <a:rPr lang="pt-BR" altLang="pt-BR" sz="1600" dirty="0">
                <a:solidFill>
                  <a:schemeClr val="tx2"/>
                </a:solidFill>
                <a:latin typeface="Calibri" panose="020F0502020204030204" pitchFamily="34" charset="0"/>
              </a:rPr>
              <a:t> </a:t>
            </a:r>
            <a:r>
              <a:rPr lang="pt-BR" altLang="pt-BR" sz="1600" b="1" i="1" dirty="0">
                <a:solidFill>
                  <a:schemeClr val="tx2"/>
                </a:solidFill>
                <a:latin typeface="Calibri" panose="020F0502020204030204" pitchFamily="34" charset="0"/>
              </a:rPr>
              <a:t> </a:t>
            </a:r>
            <a:endParaRPr lang="pt-BR" altLang="pt-BR" sz="1600" dirty="0">
              <a:solidFill>
                <a:schemeClr val="tx2"/>
              </a:solidFill>
              <a:latin typeface="Calibri" panose="020F0502020204030204" pitchFamily="34" charset="0"/>
            </a:endParaRPr>
          </a:p>
          <a:p>
            <a:pPr algn="just" eaLnBrk="1" hangingPunct="1"/>
            <a:r>
              <a:rPr lang="pt-BR" altLang="pt-BR" sz="1600" b="1" i="1" dirty="0">
                <a:solidFill>
                  <a:schemeClr val="tx2"/>
                </a:solidFill>
                <a:latin typeface="Calibri" panose="020F0502020204030204" pitchFamily="34" charset="0"/>
              </a:rPr>
              <a:t>Parágrafo único</a:t>
            </a:r>
            <a:r>
              <a:rPr lang="pt-BR" altLang="pt-BR" sz="1600" i="1" dirty="0">
                <a:solidFill>
                  <a:schemeClr val="tx2"/>
                </a:solidFill>
                <a:latin typeface="Calibri" panose="020F0502020204030204" pitchFamily="34" charset="0"/>
              </a:rPr>
              <a:t>. Não se considera espontânea a denúncia apresentada após o início de qualquer procedimento administrativo ou medida de fiscalização, relacionados com a infração.</a:t>
            </a:r>
            <a:endParaRPr lang="pt-BR" altLang="pt-BR" sz="1600" dirty="0">
              <a:solidFill>
                <a:schemeClr val="tx2"/>
              </a:solidFill>
              <a:latin typeface="Calibri" panose="020F0502020204030204" pitchFamily="34" charset="0"/>
            </a:endParaRP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A exclusão da espontaneidade da iniciativa do sujeito passivo limita-se aos tributos sob verificação, indicados no termo apropriado, ou àqueles que integrem a matéria objeto de investigação.</a:t>
            </a:r>
          </a:p>
          <a:p>
            <a:pPr algn="just" eaLnBrk="1" hangingPunct="1"/>
            <a:r>
              <a:rPr lang="pt-BR" altLang="pt-BR" dirty="0">
                <a:solidFill>
                  <a:schemeClr val="tx2"/>
                </a:solidFill>
                <a:latin typeface="Calibri" panose="020F0502020204030204" pitchFamily="34" charset="0"/>
              </a:rPr>
              <a:t> </a:t>
            </a:r>
          </a:p>
          <a:p>
            <a:pPr algn="just" eaLnBrk="1" hangingPunct="1"/>
            <a:r>
              <a:rPr lang="pt-BR" altLang="pt-BR" dirty="0">
                <a:solidFill>
                  <a:schemeClr val="tx2"/>
                </a:solidFill>
                <a:latin typeface="Calibri" panose="020F0502020204030204" pitchFamily="34" charset="0"/>
              </a:rPr>
              <a:t>A exclusão da responsabilidade pela infração somente ocorre no caso em que a irregularidade seja sanada no prazo assinalado pela autoridade competente do Fisco. O requerimento de denúncia espontânea deve ser protocolado na repartição do domicílio tributário do sujeito passivo, na forma e nas condições do regulamento.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aixaDeTexto 7">
            <a:extLst>
              <a:ext uri="{FF2B5EF4-FFF2-40B4-BE49-F238E27FC236}">
                <a16:creationId xmlns:a16="http://schemas.microsoft.com/office/drawing/2014/main" id="{C4183583-58B6-4FA8-A572-B0B571A3BE34}"/>
              </a:ext>
            </a:extLst>
          </p:cNvPr>
          <p:cNvSpPr txBox="1">
            <a:spLocks noChangeArrowheads="1"/>
          </p:cNvSpPr>
          <p:nvPr/>
        </p:nvSpPr>
        <p:spPr bwMode="auto">
          <a:xfrm>
            <a:off x="4079876" y="5589588"/>
            <a:ext cx="41767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63844" name="CaixaDeTexto 6">
            <a:extLst>
              <a:ext uri="{FF2B5EF4-FFF2-40B4-BE49-F238E27FC236}">
                <a16:creationId xmlns:a16="http://schemas.microsoft.com/office/drawing/2014/main" id="{EF82A197-894B-44D1-B017-C71AED50ED1D}"/>
              </a:ext>
            </a:extLst>
          </p:cNvPr>
          <p:cNvSpPr txBox="1">
            <a:spLocks noChangeArrowheads="1"/>
          </p:cNvSpPr>
          <p:nvPr/>
        </p:nvSpPr>
        <p:spPr bwMode="auto">
          <a:xfrm>
            <a:off x="545690" y="1252589"/>
            <a:ext cx="111006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b="1" dirty="0">
                <a:solidFill>
                  <a:schemeClr val="tx2"/>
                </a:solidFill>
              </a:rPr>
              <a:t>13 - PROCESSO ADMINISTRATIVO TRIBUTÁRIO</a:t>
            </a:r>
            <a:endParaRPr lang="pt-BR" altLang="pt-BR" dirty="0">
              <a:solidFill>
                <a:schemeClr val="tx2"/>
              </a:solidFill>
            </a:endParaRPr>
          </a:p>
          <a:p>
            <a:pPr eaLnBrk="1" hangingPunct="1"/>
            <a:endParaRPr lang="pt-BR" altLang="pt-BR" b="1" dirty="0">
              <a:solidFill>
                <a:schemeClr val="tx2"/>
              </a:solidFill>
            </a:endParaRPr>
          </a:p>
          <a:p>
            <a:pPr eaLnBrk="1" hangingPunct="1"/>
            <a:r>
              <a:rPr lang="pt-BR" altLang="pt-BR" b="1" dirty="0">
                <a:solidFill>
                  <a:schemeClr val="tx2"/>
                </a:solidFill>
              </a:rPr>
              <a:t>13.1 - ESPÉCIES E FUNDAMENTOS</a:t>
            </a:r>
            <a:endParaRPr lang="pt-BR" altLang="pt-BR" dirty="0">
              <a:solidFill>
                <a:schemeClr val="tx2"/>
              </a:solidFill>
            </a:endParaRPr>
          </a:p>
          <a:p>
            <a:pPr eaLnBrk="1" hangingPunct="1"/>
            <a:r>
              <a:rPr lang="pt-BR" altLang="pt-BR" dirty="0">
                <a:solidFill>
                  <a:schemeClr val="tx2"/>
                </a:solidFill>
              </a:rPr>
              <a:t> </a:t>
            </a:r>
          </a:p>
          <a:p>
            <a:pPr eaLnBrk="1" hangingPunct="1"/>
            <a:r>
              <a:rPr lang="pt-BR" altLang="pt-BR" b="1" dirty="0">
                <a:solidFill>
                  <a:schemeClr val="tx2"/>
                </a:solidFill>
              </a:rPr>
              <a:t>A)</a:t>
            </a:r>
            <a:r>
              <a:rPr lang="pt-BR" altLang="pt-BR" dirty="0">
                <a:solidFill>
                  <a:schemeClr val="tx2"/>
                </a:solidFill>
              </a:rPr>
              <a:t> Os meros procedimentos administrativos, nos quais podemos incluir o procedimento de fiscalização, de reconhecimentos de uma imunidade ou de uma isenção, etc.</a:t>
            </a:r>
          </a:p>
          <a:p>
            <a:pPr eaLnBrk="1" hangingPunct="1"/>
            <a:r>
              <a:rPr lang="pt-BR" altLang="pt-BR" dirty="0">
                <a:solidFill>
                  <a:schemeClr val="tx2"/>
                </a:solidFill>
              </a:rPr>
              <a:t> </a:t>
            </a:r>
          </a:p>
          <a:p>
            <a:pPr eaLnBrk="1" hangingPunct="1"/>
            <a:r>
              <a:rPr lang="pt-BR" altLang="pt-BR" b="1" dirty="0">
                <a:solidFill>
                  <a:schemeClr val="tx2"/>
                </a:solidFill>
              </a:rPr>
              <a:t>B)</a:t>
            </a:r>
            <a:r>
              <a:rPr lang="pt-BR" altLang="pt-BR" dirty="0">
                <a:solidFill>
                  <a:schemeClr val="tx2"/>
                </a:solidFill>
              </a:rPr>
              <a:t> Os processos administrativos tributários, contenciosos, onde participam de forma ativa o contribuinte e a administração tributária, onde classificamos o de maior relevância, a impugnação ao lançamento tributário.</a:t>
            </a:r>
          </a:p>
          <a:p>
            <a:pPr eaLnBrk="1" hangingPunct="1"/>
            <a:r>
              <a:rPr lang="pt-BR" altLang="pt-BR"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2BC66D9-B7F5-7B5E-8C11-DD2FF7121AA8}"/>
              </a:ext>
            </a:extLst>
          </p:cNvPr>
          <p:cNvPicPr>
            <a:picLocks noChangeAspect="1"/>
          </p:cNvPicPr>
          <p:nvPr/>
        </p:nvPicPr>
        <p:blipFill>
          <a:blip r:embed="rId2"/>
          <a:stretch>
            <a:fillRect/>
          </a:stretch>
        </p:blipFill>
        <p:spPr>
          <a:xfrm>
            <a:off x="548640" y="1802130"/>
            <a:ext cx="11094720" cy="3253740"/>
          </a:xfrm>
          <a:prstGeom prst="rect">
            <a:avLst/>
          </a:prstGeom>
          <a:ln w="38100">
            <a:solidFill>
              <a:srgbClr val="C00000"/>
            </a:solidFill>
          </a:ln>
        </p:spPr>
      </p:pic>
      <p:sp>
        <p:nvSpPr>
          <p:cNvPr id="4" name="CaixaDeTexto 3">
            <a:extLst>
              <a:ext uri="{FF2B5EF4-FFF2-40B4-BE49-F238E27FC236}">
                <a16:creationId xmlns:a16="http://schemas.microsoft.com/office/drawing/2014/main" id="{B2F1EDDB-CDD5-EA87-B287-EFB156D86A42}"/>
              </a:ext>
            </a:extLst>
          </p:cNvPr>
          <p:cNvSpPr txBox="1"/>
          <p:nvPr/>
        </p:nvSpPr>
        <p:spPr>
          <a:xfrm>
            <a:off x="548640" y="772781"/>
            <a:ext cx="11094720" cy="577850"/>
          </a:xfrm>
          <a:prstGeom prst="rect">
            <a:avLst/>
          </a:prstGeom>
          <a:noFill/>
        </p:spPr>
        <p:txBody>
          <a:bodyPr wrap="square">
            <a:spAutoFit/>
          </a:bodyPr>
          <a:lstStyle/>
          <a:p>
            <a:pPr algn="ctr">
              <a:lnSpc>
                <a:spcPct val="150000"/>
              </a:lnSpc>
            </a:pPr>
            <a:r>
              <a:rPr lang="pt-BR" sz="2400"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RECUPERE O ISS NO SEU MUNICÍPIO ANTES QUE ELE SEJA EXTINTO</a:t>
            </a:r>
          </a:p>
        </p:txBody>
      </p:sp>
    </p:spTree>
    <p:extLst>
      <p:ext uri="{BB962C8B-B14F-4D97-AF65-F5344CB8AC3E}">
        <p14:creationId xmlns:p14="http://schemas.microsoft.com/office/powerpoint/2010/main" val="3714533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CaixaDeTexto 7">
            <a:extLst>
              <a:ext uri="{FF2B5EF4-FFF2-40B4-BE49-F238E27FC236}">
                <a16:creationId xmlns:a16="http://schemas.microsoft.com/office/drawing/2014/main" id="{96A4A24B-E7B9-437A-B135-3409DEA752D9}"/>
              </a:ext>
            </a:extLst>
          </p:cNvPr>
          <p:cNvSpPr txBox="1">
            <a:spLocks noChangeArrowheads="1"/>
          </p:cNvSpPr>
          <p:nvPr/>
        </p:nvSpPr>
        <p:spPr bwMode="auto">
          <a:xfrm>
            <a:off x="4079876" y="5589588"/>
            <a:ext cx="41767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64868" name="CaixaDeTexto 6">
            <a:extLst>
              <a:ext uri="{FF2B5EF4-FFF2-40B4-BE49-F238E27FC236}">
                <a16:creationId xmlns:a16="http://schemas.microsoft.com/office/drawing/2014/main" id="{9266E520-E1FA-4B08-882F-16160F28D1B3}"/>
              </a:ext>
            </a:extLst>
          </p:cNvPr>
          <p:cNvSpPr txBox="1">
            <a:spLocks noChangeArrowheads="1"/>
          </p:cNvSpPr>
          <p:nvPr/>
        </p:nvSpPr>
        <p:spPr bwMode="auto">
          <a:xfrm>
            <a:off x="412955" y="692151"/>
            <a:ext cx="11375922"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pt-BR" altLang="pt-BR" b="1" dirty="0">
                <a:solidFill>
                  <a:schemeClr val="tx2"/>
                </a:solidFill>
              </a:rPr>
              <a:t>13.2 - PROCESSOS DE IMPUGNAÇÕES ADMINISTRATIVAS</a:t>
            </a:r>
          </a:p>
          <a:p>
            <a:pPr algn="just" eaLnBrk="1" hangingPunct="1"/>
            <a:r>
              <a:rPr lang="pt-BR" altLang="pt-BR" b="1" dirty="0">
                <a:solidFill>
                  <a:schemeClr val="tx2"/>
                </a:solidFill>
              </a:rPr>
              <a:t>  </a:t>
            </a:r>
          </a:p>
          <a:p>
            <a:pPr algn="just" eaLnBrk="1" hangingPunct="1"/>
            <a:r>
              <a:rPr lang="pt-BR" altLang="pt-BR" b="1" dirty="0">
                <a:solidFill>
                  <a:schemeClr val="tx2"/>
                </a:solidFill>
              </a:rPr>
              <a:t>13.2.1 – Fases do processo administrativo tributário</a:t>
            </a:r>
          </a:p>
          <a:p>
            <a:pPr algn="just" eaLnBrk="1" hangingPunct="1"/>
            <a:r>
              <a:rPr lang="pt-BR" altLang="pt-BR" dirty="0">
                <a:solidFill>
                  <a:schemeClr val="tx2"/>
                </a:solidFill>
              </a:rPr>
              <a:t> </a:t>
            </a:r>
          </a:p>
          <a:p>
            <a:pPr algn="just" eaLnBrk="1" hangingPunct="1"/>
            <a:r>
              <a:rPr lang="pt-BR" altLang="pt-BR" dirty="0">
                <a:solidFill>
                  <a:schemeClr val="tx2"/>
                </a:solidFill>
              </a:rPr>
              <a:t>O processo administrativo tributário compreende:</a:t>
            </a:r>
          </a:p>
          <a:p>
            <a:pPr algn="just" eaLnBrk="1" hangingPunct="1"/>
            <a:r>
              <a:rPr lang="pt-BR" altLang="pt-BR" dirty="0">
                <a:solidFill>
                  <a:schemeClr val="tx2"/>
                </a:solidFill>
              </a:rPr>
              <a:t> </a:t>
            </a:r>
          </a:p>
          <a:p>
            <a:pPr algn="just" eaLnBrk="1" hangingPunct="1"/>
            <a:r>
              <a:rPr lang="pt-BR" altLang="pt-BR" dirty="0">
                <a:solidFill>
                  <a:schemeClr val="tx2"/>
                </a:solidFill>
              </a:rPr>
              <a:t>A impugnação:</a:t>
            </a:r>
          </a:p>
          <a:p>
            <a:pPr algn="just" eaLnBrk="1" hangingPunct="1"/>
            <a:r>
              <a:rPr lang="pt-BR" altLang="pt-BR" dirty="0">
                <a:solidFill>
                  <a:schemeClr val="tx2"/>
                </a:solidFill>
              </a:rPr>
              <a:t>Do lançamento do valor de tributo e, em sendo o caso, do cálculo de sua correspondente atualização monetária;</a:t>
            </a:r>
          </a:p>
          <a:p>
            <a:pPr algn="just" eaLnBrk="1" hangingPunct="1"/>
            <a:r>
              <a:rPr lang="pt-BR" altLang="pt-BR" dirty="0">
                <a:solidFill>
                  <a:schemeClr val="tx2"/>
                </a:solidFill>
              </a:rPr>
              <a:t>Da imposição de penalidade pecuniária ou encargo pecuniário;</a:t>
            </a:r>
          </a:p>
          <a:p>
            <a:pPr algn="just" eaLnBrk="1" hangingPunct="1"/>
            <a:r>
              <a:rPr lang="pt-BR" altLang="pt-BR" dirty="0">
                <a:solidFill>
                  <a:schemeClr val="tx2"/>
                </a:solidFill>
              </a:rPr>
              <a:t>Do despacho denegatório de pedido de restituição do indébito;</a:t>
            </a:r>
          </a:p>
          <a:p>
            <a:pPr algn="just" eaLnBrk="1" hangingPunct="1"/>
            <a:r>
              <a:rPr lang="pt-BR" altLang="pt-BR" dirty="0">
                <a:solidFill>
                  <a:schemeClr val="tx2"/>
                </a:solidFill>
              </a:rPr>
              <a:t>Do ato de arquivamento de representação;</a:t>
            </a:r>
          </a:p>
          <a:p>
            <a:pPr algn="just" eaLnBrk="1" hangingPunct="1"/>
            <a:r>
              <a:rPr lang="pt-BR" altLang="pt-BR" dirty="0">
                <a:solidFill>
                  <a:schemeClr val="tx2"/>
                </a:solidFill>
              </a:rPr>
              <a:t>O recurso voluntário contra decisão de primeira instância;</a:t>
            </a:r>
          </a:p>
          <a:p>
            <a:pPr algn="just" eaLnBrk="1" hangingPunct="1"/>
            <a:r>
              <a:rPr lang="pt-BR" altLang="pt-BR" dirty="0">
                <a:solidFill>
                  <a:schemeClr val="tx2"/>
                </a:solidFill>
              </a:rPr>
              <a:t>O reexame necessário de decisão de primeira instância;</a:t>
            </a:r>
          </a:p>
          <a:p>
            <a:pPr algn="just" eaLnBrk="1" hangingPunct="1"/>
            <a:r>
              <a:rPr lang="pt-BR" altLang="pt-BR" dirty="0">
                <a:solidFill>
                  <a:schemeClr val="tx2"/>
                </a:solidFill>
              </a:rPr>
              <a:t>O recurso especial contra decisão de segunda instância;</a:t>
            </a:r>
          </a:p>
          <a:p>
            <a:pPr algn="just" eaLnBrk="1" hangingPunct="1"/>
            <a:r>
              <a:rPr lang="pt-BR" altLang="pt-BR" dirty="0">
                <a:solidFill>
                  <a:schemeClr val="tx2"/>
                </a:solidFill>
              </a:rPr>
              <a:t>A edição de súmula administrativa; e</a:t>
            </a:r>
          </a:p>
          <a:p>
            <a:pPr algn="just" eaLnBrk="1" hangingPunct="1"/>
            <a:r>
              <a:rPr lang="pt-BR" altLang="pt-BR" dirty="0">
                <a:solidFill>
                  <a:schemeClr val="tx2"/>
                </a:solidFill>
              </a:rPr>
              <a:t>Os demais atos processuais previstos em Lei.</a:t>
            </a:r>
          </a:p>
          <a:p>
            <a:pPr algn="just" eaLnBrk="1" hangingPunct="1"/>
            <a:endParaRPr lang="pt-BR" altLang="pt-BR" dirty="0">
              <a:solidFill>
                <a:schemeClr val="tx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CaixaDeTexto 7">
            <a:extLst>
              <a:ext uri="{FF2B5EF4-FFF2-40B4-BE49-F238E27FC236}">
                <a16:creationId xmlns:a16="http://schemas.microsoft.com/office/drawing/2014/main" id="{0F87BFE2-25F5-403C-B30D-11F3ABBB933A}"/>
              </a:ext>
            </a:extLst>
          </p:cNvPr>
          <p:cNvSpPr txBox="1">
            <a:spLocks noChangeArrowheads="1"/>
          </p:cNvSpPr>
          <p:nvPr/>
        </p:nvSpPr>
        <p:spPr bwMode="auto">
          <a:xfrm>
            <a:off x="4079876" y="5589588"/>
            <a:ext cx="41767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65892" name="CaixaDeTexto 6">
            <a:extLst>
              <a:ext uri="{FF2B5EF4-FFF2-40B4-BE49-F238E27FC236}">
                <a16:creationId xmlns:a16="http://schemas.microsoft.com/office/drawing/2014/main" id="{74EB86F0-87A1-4904-BC9C-F3A9FBEB592C}"/>
              </a:ext>
            </a:extLst>
          </p:cNvPr>
          <p:cNvSpPr txBox="1">
            <a:spLocks noChangeArrowheads="1"/>
          </p:cNvSpPr>
          <p:nvPr/>
        </p:nvSpPr>
        <p:spPr bwMode="auto">
          <a:xfrm>
            <a:off x="259046" y="440293"/>
            <a:ext cx="1144474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pt-BR" altLang="pt-BR" b="1" dirty="0">
                <a:solidFill>
                  <a:schemeClr val="tx2"/>
                </a:solidFill>
              </a:rPr>
              <a:t> 13.2.2 – Apresentação de documentos após o oferecimento da impugnação</a:t>
            </a:r>
          </a:p>
          <a:p>
            <a:pPr algn="just" eaLnBrk="1" hangingPunct="1"/>
            <a:r>
              <a:rPr lang="pt-BR" altLang="pt-BR" b="1" dirty="0">
                <a:solidFill>
                  <a:schemeClr val="tx2"/>
                </a:solidFill>
              </a:rPr>
              <a:t> </a:t>
            </a:r>
          </a:p>
          <a:p>
            <a:pPr algn="just" eaLnBrk="1" hangingPunct="1"/>
            <a:r>
              <a:rPr lang="pt-BR" altLang="pt-BR" b="1" dirty="0">
                <a:solidFill>
                  <a:schemeClr val="tx2"/>
                </a:solidFill>
              </a:rPr>
              <a:t>13.2.3 – Manifestação da autoridade autuante</a:t>
            </a:r>
          </a:p>
          <a:p>
            <a:pPr algn="just" eaLnBrk="1" hangingPunct="1"/>
            <a:endParaRPr lang="pt-BR" altLang="pt-BR" b="1" dirty="0">
              <a:solidFill>
                <a:schemeClr val="tx2"/>
              </a:solidFill>
            </a:endParaRPr>
          </a:p>
          <a:p>
            <a:pPr algn="just" eaLnBrk="1" hangingPunct="1"/>
            <a:r>
              <a:rPr lang="pt-BR" altLang="pt-BR" b="1" dirty="0">
                <a:solidFill>
                  <a:schemeClr val="tx2"/>
                </a:solidFill>
              </a:rPr>
              <a:t>13.2.4 – Produção de provas</a:t>
            </a:r>
          </a:p>
          <a:p>
            <a:pPr algn="just" eaLnBrk="1" hangingPunct="1"/>
            <a:endParaRPr lang="pt-BR" altLang="pt-BR" b="1" dirty="0">
              <a:solidFill>
                <a:schemeClr val="tx2"/>
              </a:solidFill>
            </a:endParaRPr>
          </a:p>
          <a:p>
            <a:pPr algn="just" eaLnBrk="1" hangingPunct="1"/>
            <a:r>
              <a:rPr lang="pt-BR" altLang="pt-BR" b="1" dirty="0">
                <a:solidFill>
                  <a:schemeClr val="tx2"/>
                </a:solidFill>
              </a:rPr>
              <a:t>13.2.4.1 – Ônus da prova no processo administrativo</a:t>
            </a:r>
          </a:p>
          <a:p>
            <a:pPr algn="just" eaLnBrk="1" hangingPunct="1"/>
            <a:r>
              <a:rPr lang="pt-BR" altLang="pt-BR" dirty="0">
                <a:solidFill>
                  <a:schemeClr val="tx2"/>
                </a:solidFill>
              </a:rPr>
              <a:t> </a:t>
            </a:r>
          </a:p>
          <a:p>
            <a:pPr algn="just" eaLnBrk="1" hangingPunct="1"/>
            <a:r>
              <a:rPr lang="pt-BR" altLang="pt-BR" dirty="0">
                <a:solidFill>
                  <a:schemeClr val="tx2"/>
                </a:solidFill>
              </a:rPr>
              <a:t>Quando do processo de fiscalização, cabe a autoridade administrativa que profere este procedimento administrativo fundamentá-lo e instruí-lo com os elementos de prova das afirmações contidas na fundamentação. Trata-se de regra aplicável a quaisquer atos administrativos, decorrente do dever que tem a administração de fundamentá-los.</a:t>
            </a:r>
          </a:p>
          <a:p>
            <a:pPr algn="just" eaLnBrk="1" hangingPunct="1"/>
            <a:r>
              <a:rPr lang="pt-BR" altLang="pt-BR" dirty="0">
                <a:solidFill>
                  <a:schemeClr val="tx2"/>
                </a:solidFill>
              </a:rPr>
              <a:t> </a:t>
            </a:r>
          </a:p>
          <a:p>
            <a:pPr algn="just" eaLnBrk="1" hangingPunct="1"/>
            <a:r>
              <a:rPr lang="pt-BR" altLang="pt-BR" dirty="0">
                <a:solidFill>
                  <a:schemeClr val="tx2"/>
                </a:solidFill>
              </a:rPr>
              <a:t>Ao impugnante cabe provar os fatos modificativos, extintivos ou impeditivos do direito da fazenda pública.</a:t>
            </a:r>
          </a:p>
          <a:p>
            <a:pPr algn="just" eaLnBrk="1" hangingPunct="1"/>
            <a:r>
              <a:rPr lang="pt-BR" altLang="pt-BR" dirty="0">
                <a:solidFill>
                  <a:schemeClr val="tx2"/>
                </a:solidFill>
              </a:rPr>
              <a:t> </a:t>
            </a:r>
          </a:p>
          <a:p>
            <a:pPr algn="just" eaLnBrk="1" hangingPunct="1"/>
            <a:r>
              <a:rPr lang="pt-BR" altLang="pt-BR" b="1" dirty="0">
                <a:solidFill>
                  <a:schemeClr val="tx2"/>
                </a:solidFill>
              </a:rPr>
              <a:t>13.2.4.2 – Meios de prova</a:t>
            </a:r>
          </a:p>
          <a:p>
            <a:pPr algn="just" eaLnBrk="1" hangingPunct="1"/>
            <a:r>
              <a:rPr lang="pt-BR" altLang="pt-BR" b="1" dirty="0">
                <a:solidFill>
                  <a:schemeClr val="tx2"/>
                </a:solidFill>
              </a:rPr>
              <a:t>DOCUMENTOS</a:t>
            </a:r>
            <a:endParaRPr lang="pt-BR" altLang="pt-BR" dirty="0">
              <a:solidFill>
                <a:schemeClr val="tx2"/>
              </a:solidFill>
            </a:endParaRPr>
          </a:p>
          <a:p>
            <a:pPr algn="just" eaLnBrk="1" hangingPunct="1"/>
            <a:r>
              <a:rPr lang="pt-BR" altLang="pt-BR" b="1" dirty="0">
                <a:solidFill>
                  <a:schemeClr val="tx2"/>
                </a:solidFill>
              </a:rPr>
              <a:t>PERÍCIAS E DILIGÊNCIAS</a:t>
            </a:r>
            <a:endParaRPr lang="pt-BR" altLang="pt-BR" dirty="0">
              <a:solidFill>
                <a:schemeClr val="tx2"/>
              </a:solidFill>
            </a:endParaRPr>
          </a:p>
          <a:p>
            <a:pPr algn="just" eaLnBrk="1" hangingPunct="1"/>
            <a:r>
              <a:rPr lang="pt-BR" altLang="pt-BR" b="1" dirty="0">
                <a:solidFill>
                  <a:schemeClr val="tx2"/>
                </a:solidFill>
              </a:rPr>
              <a:t>OUVIDA DE TESTEMUNHAS</a:t>
            </a:r>
            <a:endParaRPr lang="pt-BR" altLang="pt-BR" dirty="0">
              <a:solidFill>
                <a:schemeClr val="tx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CaixaDeTexto 7">
            <a:extLst>
              <a:ext uri="{FF2B5EF4-FFF2-40B4-BE49-F238E27FC236}">
                <a16:creationId xmlns:a16="http://schemas.microsoft.com/office/drawing/2014/main" id="{8FA04EB6-1D01-4343-939D-0F78822F5BE5}"/>
              </a:ext>
            </a:extLst>
          </p:cNvPr>
          <p:cNvSpPr txBox="1">
            <a:spLocks noChangeArrowheads="1"/>
          </p:cNvSpPr>
          <p:nvPr/>
        </p:nvSpPr>
        <p:spPr bwMode="auto">
          <a:xfrm>
            <a:off x="4079876" y="5589588"/>
            <a:ext cx="41767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66916" name="CaixaDeTexto 6">
            <a:extLst>
              <a:ext uri="{FF2B5EF4-FFF2-40B4-BE49-F238E27FC236}">
                <a16:creationId xmlns:a16="http://schemas.microsoft.com/office/drawing/2014/main" id="{F81309AF-681D-48C6-93A4-0A014F61D3A3}"/>
              </a:ext>
            </a:extLst>
          </p:cNvPr>
          <p:cNvSpPr txBox="1">
            <a:spLocks noChangeArrowheads="1"/>
          </p:cNvSpPr>
          <p:nvPr/>
        </p:nvSpPr>
        <p:spPr bwMode="auto">
          <a:xfrm>
            <a:off x="471949" y="418426"/>
            <a:ext cx="11248102"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b="1" dirty="0">
                <a:solidFill>
                  <a:schemeClr val="tx2"/>
                </a:solidFill>
              </a:rPr>
              <a:t>13.3 - EXTINÇÃO DO PROCESSO ADMINISTRATIVO</a:t>
            </a:r>
            <a:endParaRPr lang="pt-BR" altLang="pt-BR" dirty="0">
              <a:solidFill>
                <a:schemeClr val="tx2"/>
              </a:solidFill>
            </a:endParaRPr>
          </a:p>
          <a:p>
            <a:pPr eaLnBrk="1" hangingPunct="1"/>
            <a:r>
              <a:rPr lang="pt-BR" altLang="pt-BR" dirty="0">
                <a:solidFill>
                  <a:schemeClr val="tx2"/>
                </a:solidFill>
              </a:rPr>
              <a:t> </a:t>
            </a:r>
          </a:p>
          <a:p>
            <a:pPr algn="just" eaLnBrk="1" hangingPunct="1"/>
            <a:r>
              <a:rPr lang="pt-BR" altLang="pt-BR" dirty="0">
                <a:solidFill>
                  <a:schemeClr val="tx2"/>
                </a:solidFill>
              </a:rPr>
              <a:t>Opera a desistência de litígio pelo sujeito passivo, na esfera administrativa a manifestação expressa perante a autoridade competente do Fisco, e, tacitamente, o pagamento ou pedido de parcelamento do valor do crédito tributário exigido ou propositura de ação judicial relativa à matéria objeto de lançamento de tributo, penalidade pecuniária ou encargo pecuniário, desde que não haja reexame necessário pendente de julgamento.</a:t>
            </a:r>
          </a:p>
          <a:p>
            <a:pPr eaLnBrk="1" hangingPunct="1"/>
            <a:r>
              <a:rPr lang="pt-BR" altLang="pt-BR" dirty="0">
                <a:solidFill>
                  <a:schemeClr val="tx2"/>
                </a:solidFill>
              </a:rPr>
              <a:t> </a:t>
            </a:r>
          </a:p>
          <a:p>
            <a:pPr eaLnBrk="1" hangingPunct="1"/>
            <a:r>
              <a:rPr lang="pt-BR" altLang="pt-BR" b="1" dirty="0">
                <a:solidFill>
                  <a:schemeClr val="tx2"/>
                </a:solidFill>
              </a:rPr>
              <a:t>14 – OUTRAS ESPÉCIES DE PROCESSOS</a:t>
            </a:r>
            <a:endParaRPr lang="pt-BR" altLang="pt-BR" dirty="0">
              <a:solidFill>
                <a:schemeClr val="tx2"/>
              </a:solidFill>
            </a:endParaRPr>
          </a:p>
          <a:p>
            <a:pPr eaLnBrk="1" hangingPunct="1"/>
            <a:r>
              <a:rPr lang="pt-BR" altLang="pt-BR" dirty="0">
                <a:solidFill>
                  <a:schemeClr val="tx2"/>
                </a:solidFill>
              </a:rPr>
              <a:t>  </a:t>
            </a:r>
          </a:p>
          <a:p>
            <a:pPr eaLnBrk="1" hangingPunct="1"/>
            <a:r>
              <a:rPr lang="pt-BR" altLang="pt-BR" b="1" dirty="0">
                <a:solidFill>
                  <a:schemeClr val="tx2"/>
                </a:solidFill>
              </a:rPr>
              <a:t>14.1 – PROCESSOS DE RECONHECIMENTO DE IMUNIDADE</a:t>
            </a:r>
          </a:p>
          <a:p>
            <a:pPr eaLnBrk="1" hangingPunct="1"/>
            <a:endParaRPr lang="pt-BR" altLang="pt-BR" b="1" dirty="0">
              <a:solidFill>
                <a:schemeClr val="tx2"/>
              </a:solidFill>
            </a:endParaRPr>
          </a:p>
          <a:p>
            <a:pPr eaLnBrk="1" hangingPunct="1"/>
            <a:r>
              <a:rPr lang="pt-BR" altLang="pt-BR" b="1" dirty="0">
                <a:solidFill>
                  <a:schemeClr val="tx2"/>
                </a:solidFill>
              </a:rPr>
              <a:t>14.2 – PROCESSOS DE RECONHECIMENTO DE ISENÇÃO</a:t>
            </a:r>
          </a:p>
          <a:p>
            <a:pPr eaLnBrk="1" hangingPunct="1"/>
            <a:endParaRPr lang="pt-BR" altLang="pt-BR" b="1" dirty="0">
              <a:solidFill>
                <a:schemeClr val="tx2"/>
              </a:solidFill>
            </a:endParaRPr>
          </a:p>
          <a:p>
            <a:pPr eaLnBrk="1" hangingPunct="1"/>
            <a:r>
              <a:rPr lang="pt-BR" altLang="pt-BR" b="1" dirty="0">
                <a:solidFill>
                  <a:schemeClr val="tx2"/>
                </a:solidFill>
              </a:rPr>
              <a:t>14.3 - PROCESSOS DE CANCELAMENTO DO LANÇAMENTO</a:t>
            </a:r>
          </a:p>
          <a:p>
            <a:pPr eaLnBrk="1" hangingPunct="1"/>
            <a:endParaRPr lang="pt-BR" altLang="pt-BR" b="1" dirty="0">
              <a:solidFill>
                <a:schemeClr val="tx2"/>
              </a:solidFill>
            </a:endParaRPr>
          </a:p>
          <a:p>
            <a:pPr eaLnBrk="1" hangingPunct="1"/>
            <a:r>
              <a:rPr lang="pt-BR" altLang="pt-BR" b="1" dirty="0">
                <a:solidFill>
                  <a:schemeClr val="tx2"/>
                </a:solidFill>
              </a:rPr>
              <a:t>14.4 - PROCESSO DE CONSULTA</a:t>
            </a:r>
          </a:p>
          <a:p>
            <a:pPr eaLnBrk="1" hangingPunct="1"/>
            <a:endParaRPr lang="pt-BR" altLang="pt-BR" b="1" dirty="0">
              <a:solidFill>
                <a:schemeClr val="tx2"/>
              </a:solidFill>
            </a:endParaRPr>
          </a:p>
          <a:p>
            <a:pPr eaLnBrk="1" hangingPunct="1"/>
            <a:r>
              <a:rPr lang="pt-BR" altLang="pt-BR" b="1" dirty="0">
                <a:solidFill>
                  <a:schemeClr val="tx2"/>
                </a:solidFill>
              </a:rPr>
              <a:t>14.5 – PROCESSO DE RESTITUIÇÃO</a:t>
            </a:r>
            <a:endParaRPr lang="pt-BR" altLang="pt-BR" dirty="0">
              <a:solidFill>
                <a:schemeClr val="tx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CaixaDeTexto 7">
            <a:extLst>
              <a:ext uri="{FF2B5EF4-FFF2-40B4-BE49-F238E27FC236}">
                <a16:creationId xmlns:a16="http://schemas.microsoft.com/office/drawing/2014/main" id="{8FFCF54F-A8EA-4690-8379-6135521ABFAF}"/>
              </a:ext>
            </a:extLst>
          </p:cNvPr>
          <p:cNvSpPr txBox="1">
            <a:spLocks noChangeArrowheads="1"/>
          </p:cNvSpPr>
          <p:nvPr/>
        </p:nvSpPr>
        <p:spPr bwMode="auto">
          <a:xfrm>
            <a:off x="4079876" y="5589588"/>
            <a:ext cx="41767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67940" name="CaixaDeTexto 6">
            <a:extLst>
              <a:ext uri="{FF2B5EF4-FFF2-40B4-BE49-F238E27FC236}">
                <a16:creationId xmlns:a16="http://schemas.microsoft.com/office/drawing/2014/main" id="{BB9BC45C-95D8-4020-88F2-E6EA401E1A62}"/>
              </a:ext>
            </a:extLst>
          </p:cNvPr>
          <p:cNvSpPr txBox="1">
            <a:spLocks noChangeArrowheads="1"/>
          </p:cNvSpPr>
          <p:nvPr/>
        </p:nvSpPr>
        <p:spPr bwMode="auto">
          <a:xfrm>
            <a:off x="471949" y="692150"/>
            <a:ext cx="1129726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b="1" dirty="0">
                <a:solidFill>
                  <a:schemeClr val="tx2"/>
                </a:solidFill>
              </a:rPr>
              <a:t>15 - PROCESSO DE DENÚNCIA FISCAL</a:t>
            </a:r>
            <a:endParaRPr lang="pt-BR" altLang="pt-BR" dirty="0">
              <a:solidFill>
                <a:schemeClr val="tx2"/>
              </a:solidFill>
            </a:endParaRPr>
          </a:p>
        </p:txBody>
      </p:sp>
      <p:sp>
        <p:nvSpPr>
          <p:cNvPr id="5" name="CaixaDeTexto 4">
            <a:extLst>
              <a:ext uri="{FF2B5EF4-FFF2-40B4-BE49-F238E27FC236}">
                <a16:creationId xmlns:a16="http://schemas.microsoft.com/office/drawing/2014/main" id="{95AE2347-663E-4F4A-B3F7-16BA3933F369}"/>
              </a:ext>
            </a:extLst>
          </p:cNvPr>
          <p:cNvSpPr txBox="1"/>
          <p:nvPr/>
        </p:nvSpPr>
        <p:spPr>
          <a:xfrm>
            <a:off x="471949" y="1268413"/>
            <a:ext cx="11297264" cy="4247317"/>
          </a:xfrm>
          <a:prstGeom prst="rect">
            <a:avLst/>
          </a:prstGeom>
          <a:solidFill>
            <a:schemeClr val="accent3">
              <a:lumMod val="20000"/>
              <a:lumOff val="80000"/>
            </a:schemeClr>
          </a:solidFill>
        </p:spPr>
        <p:txBody>
          <a:bodyPr wrap="square">
            <a:spAutoFit/>
          </a:bodyPr>
          <a:lstStyle/>
          <a:p>
            <a:pPr algn="just">
              <a:defRPr/>
            </a:pPr>
            <a:r>
              <a:rPr lang="pt-BR" b="1" dirty="0">
                <a:solidFill>
                  <a:schemeClr val="tx2"/>
                </a:solidFill>
                <a:latin typeface="Arial" charset="0"/>
              </a:rPr>
              <a:t>Ao Assistente Técnico do TIS;</a:t>
            </a:r>
            <a:endParaRPr lang="pt-BR" dirty="0">
              <a:solidFill>
                <a:schemeClr val="tx2"/>
              </a:solidFill>
              <a:latin typeface="Arial" charset="0"/>
            </a:endParaRPr>
          </a:p>
          <a:p>
            <a:pPr algn="just">
              <a:defRPr/>
            </a:pPr>
            <a:r>
              <a:rPr lang="pt-BR" b="1" dirty="0">
                <a:solidFill>
                  <a:schemeClr val="tx2"/>
                </a:solidFill>
                <a:latin typeface="Arial" charset="0"/>
              </a:rPr>
              <a:t> </a:t>
            </a:r>
            <a:endParaRPr lang="pt-BR" dirty="0">
              <a:solidFill>
                <a:schemeClr val="tx2"/>
              </a:solidFill>
              <a:latin typeface="Arial" charset="0"/>
            </a:endParaRPr>
          </a:p>
          <a:p>
            <a:pPr algn="just">
              <a:defRPr/>
            </a:pPr>
            <a:r>
              <a:rPr lang="pt-BR" b="1" dirty="0">
                <a:solidFill>
                  <a:schemeClr val="tx2"/>
                </a:solidFill>
                <a:latin typeface="Arial" charset="0"/>
              </a:rPr>
              <a:t> </a:t>
            </a:r>
            <a:endParaRPr lang="pt-BR" dirty="0">
              <a:solidFill>
                <a:schemeClr val="tx2"/>
              </a:solidFill>
              <a:latin typeface="Arial" charset="0"/>
            </a:endParaRPr>
          </a:p>
          <a:p>
            <a:pPr algn="just">
              <a:defRPr/>
            </a:pPr>
            <a:r>
              <a:rPr lang="pt-BR" b="1" dirty="0">
                <a:solidFill>
                  <a:schemeClr val="tx2"/>
                </a:solidFill>
                <a:latin typeface="Arial" charset="0"/>
              </a:rPr>
              <a:t>Tendo em vista o relato do Agente Fiscal da Receita Municipal, no presente expediente administrativo, itens 4.1 e 4.2 do Relatório de Atividades Fiscais, Apêndice 3 (três) do Auto de Infração e Lançamento nº 20/2009, onde ficou evidenciado a existência de indícios de prática de fato tipificado como crime contra a ordem tributária previsto no artigo 1°, II e V da Lei nº 8.137/90, e crime de sonegação fiscal, artigo 1º, II, da Lei n° 4.729/65 sugerimos o encaminhamento de cópia deste processo de Ação Fiscal e demais documentos acostados ao Ministério Público, objetivando a propositura de denuncia para o início de Ação Penal, nos termos do disposto no artigo 100, do Código Penal.</a:t>
            </a:r>
            <a:endParaRPr lang="pt-BR" dirty="0">
              <a:solidFill>
                <a:schemeClr val="tx2"/>
              </a:solidFill>
              <a:latin typeface="Arial" charset="0"/>
            </a:endParaRPr>
          </a:p>
          <a:p>
            <a:pPr algn="just">
              <a:defRPr/>
            </a:pPr>
            <a:r>
              <a:rPr lang="pt-BR" b="1" dirty="0">
                <a:solidFill>
                  <a:schemeClr val="tx2"/>
                </a:solidFill>
                <a:latin typeface="Arial" charset="0"/>
              </a:rPr>
              <a:t> </a:t>
            </a:r>
            <a:endParaRPr lang="pt-BR" dirty="0">
              <a:solidFill>
                <a:schemeClr val="tx2"/>
              </a:solidFill>
              <a:latin typeface="Arial" charset="0"/>
            </a:endParaRPr>
          </a:p>
          <a:p>
            <a:pPr algn="just">
              <a:defRPr/>
            </a:pPr>
            <a:r>
              <a:rPr lang="pt-BR" b="1" dirty="0">
                <a:solidFill>
                  <a:schemeClr val="tx2"/>
                </a:solidFill>
                <a:latin typeface="Arial" charset="0"/>
              </a:rPr>
              <a:t>Após ao Arquivo Municipal.</a:t>
            </a:r>
            <a:endParaRPr lang="pt-BR" dirty="0">
              <a:solidFill>
                <a:schemeClr val="tx2"/>
              </a:solidFill>
              <a:latin typeface="Arial" charset="0"/>
            </a:endParaRPr>
          </a:p>
          <a:p>
            <a:pPr algn="just">
              <a:defRPr/>
            </a:pPr>
            <a:r>
              <a:rPr lang="pt-BR" b="1" dirty="0">
                <a:solidFill>
                  <a:schemeClr val="tx2"/>
                </a:solidFill>
                <a:latin typeface="Arial" charset="0"/>
              </a:rPr>
              <a:t> </a:t>
            </a:r>
            <a:endParaRPr lang="pt-BR" dirty="0">
              <a:solidFill>
                <a:schemeClr val="tx2"/>
              </a:solidFill>
              <a:latin typeface="Arial" charset="0"/>
            </a:endParaRPr>
          </a:p>
          <a:p>
            <a:pPr algn="just">
              <a:defRPr/>
            </a:pPr>
            <a:r>
              <a:rPr lang="pt-BR" b="1" dirty="0">
                <a:solidFill>
                  <a:schemeClr val="tx2"/>
                </a:solidFill>
                <a:latin typeface="Arial" charset="0"/>
              </a:rPr>
              <a:t>Em        /       /       .</a:t>
            </a:r>
            <a:endParaRPr lang="pt-BR" dirty="0">
              <a:solidFill>
                <a:schemeClr val="tx2"/>
              </a:solidFill>
              <a:latin typeface="Arial" charset="0"/>
            </a:endParaRPr>
          </a:p>
          <a:p>
            <a:pPr algn="just">
              <a:defRPr/>
            </a:pPr>
            <a:endParaRPr lang="pt-BR" dirty="0">
              <a:solidFill>
                <a:schemeClr val="tx2"/>
              </a:solidFill>
              <a:latin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E75785F-67D3-416F-A5B4-E6629F6C2B52}"/>
              </a:ext>
            </a:extLst>
          </p:cNvPr>
          <p:cNvPicPr>
            <a:picLocks noChangeAspect="1"/>
          </p:cNvPicPr>
          <p:nvPr/>
        </p:nvPicPr>
        <p:blipFill rotWithShape="1">
          <a:blip r:embed="rId2"/>
          <a:srcRect l="30726" t="18065" r="31048" b="7670"/>
          <a:stretch/>
        </p:blipFill>
        <p:spPr>
          <a:xfrm>
            <a:off x="285136" y="599769"/>
            <a:ext cx="4660491" cy="5093110"/>
          </a:xfrm>
          <a:prstGeom prst="rect">
            <a:avLst/>
          </a:prstGeom>
        </p:spPr>
      </p:pic>
      <p:pic>
        <p:nvPicPr>
          <p:cNvPr id="5" name="Imagem 4">
            <a:extLst>
              <a:ext uri="{FF2B5EF4-FFF2-40B4-BE49-F238E27FC236}">
                <a16:creationId xmlns:a16="http://schemas.microsoft.com/office/drawing/2014/main" id="{3C305205-AF3C-FB10-0898-6B2BC13D565A}"/>
              </a:ext>
            </a:extLst>
          </p:cNvPr>
          <p:cNvPicPr>
            <a:picLocks noChangeAspect="1"/>
          </p:cNvPicPr>
          <p:nvPr/>
        </p:nvPicPr>
        <p:blipFill rotWithShape="1">
          <a:blip r:embed="rId3"/>
          <a:srcRect l="31290" t="13477" r="32742" b="16990"/>
          <a:stretch/>
        </p:blipFill>
        <p:spPr>
          <a:xfrm>
            <a:off x="6980903" y="924232"/>
            <a:ext cx="4385187" cy="4768647"/>
          </a:xfrm>
          <a:prstGeom prst="rect">
            <a:avLst/>
          </a:prstGeom>
        </p:spPr>
      </p:pic>
    </p:spTree>
    <p:extLst>
      <p:ext uri="{BB962C8B-B14F-4D97-AF65-F5344CB8AC3E}">
        <p14:creationId xmlns:p14="http://schemas.microsoft.com/office/powerpoint/2010/main" val="626610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591F2CE-B397-252C-1D2F-CBDC07556EAF}"/>
              </a:ext>
            </a:extLst>
          </p:cNvPr>
          <p:cNvPicPr>
            <a:picLocks noChangeAspect="1"/>
          </p:cNvPicPr>
          <p:nvPr/>
        </p:nvPicPr>
        <p:blipFill rotWithShape="1">
          <a:blip r:embed="rId2"/>
          <a:srcRect l="40000" t="28960" r="39436" b="15269"/>
          <a:stretch/>
        </p:blipFill>
        <p:spPr>
          <a:xfrm>
            <a:off x="850790" y="441212"/>
            <a:ext cx="3917151" cy="5975576"/>
          </a:xfrm>
          <a:prstGeom prst="rect">
            <a:avLst/>
          </a:prstGeom>
        </p:spPr>
      </p:pic>
      <p:pic>
        <p:nvPicPr>
          <p:cNvPr id="5" name="Imagem 4">
            <a:extLst>
              <a:ext uri="{FF2B5EF4-FFF2-40B4-BE49-F238E27FC236}">
                <a16:creationId xmlns:a16="http://schemas.microsoft.com/office/drawing/2014/main" id="{1670E20E-C056-D987-0314-FADAC02813E4}"/>
              </a:ext>
            </a:extLst>
          </p:cNvPr>
          <p:cNvPicPr>
            <a:picLocks noChangeAspect="1"/>
          </p:cNvPicPr>
          <p:nvPr/>
        </p:nvPicPr>
        <p:blipFill rotWithShape="1">
          <a:blip r:embed="rId3"/>
          <a:srcRect l="16210" t="3870" r="17338" b="15843"/>
          <a:stretch/>
        </p:blipFill>
        <p:spPr>
          <a:xfrm>
            <a:off x="5279678" y="1442884"/>
            <a:ext cx="6253562" cy="4249993"/>
          </a:xfrm>
          <a:prstGeom prst="rect">
            <a:avLst/>
          </a:prstGeom>
        </p:spPr>
      </p:pic>
    </p:spTree>
    <p:extLst>
      <p:ext uri="{BB962C8B-B14F-4D97-AF65-F5344CB8AC3E}">
        <p14:creationId xmlns:p14="http://schemas.microsoft.com/office/powerpoint/2010/main" val="1873244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02589253-7B83-82B4-BDD0-1E1CDF87A417}"/>
              </a:ext>
            </a:extLst>
          </p:cNvPr>
          <p:cNvPicPr>
            <a:picLocks noChangeAspect="1"/>
          </p:cNvPicPr>
          <p:nvPr/>
        </p:nvPicPr>
        <p:blipFill rotWithShape="1">
          <a:blip r:embed="rId2">
            <a:extLst>
              <a:ext uri="{28A0092B-C50C-407E-A947-70E740481C1C}">
                <a14:useLocalDpi xmlns:a14="http://schemas.microsoft.com/office/drawing/2010/main" val="0"/>
              </a:ext>
            </a:extLst>
          </a:blip>
          <a:srcRect t="12472" b="14839"/>
          <a:stretch/>
        </p:blipFill>
        <p:spPr>
          <a:xfrm>
            <a:off x="796790" y="225782"/>
            <a:ext cx="4067810" cy="6406436"/>
          </a:xfrm>
          <a:prstGeom prst="rect">
            <a:avLst/>
          </a:prstGeom>
        </p:spPr>
      </p:pic>
      <p:pic>
        <p:nvPicPr>
          <p:cNvPr id="4" name="Imagem 3">
            <a:extLst>
              <a:ext uri="{FF2B5EF4-FFF2-40B4-BE49-F238E27FC236}">
                <a16:creationId xmlns:a16="http://schemas.microsoft.com/office/drawing/2014/main" id="{2C365776-019F-C052-BE38-9972DE533568}"/>
              </a:ext>
            </a:extLst>
          </p:cNvPr>
          <p:cNvPicPr>
            <a:picLocks noChangeAspect="1"/>
          </p:cNvPicPr>
          <p:nvPr/>
        </p:nvPicPr>
        <p:blipFill>
          <a:blip r:embed="rId3"/>
          <a:stretch>
            <a:fillRect/>
          </a:stretch>
        </p:blipFill>
        <p:spPr>
          <a:xfrm>
            <a:off x="6504150" y="388374"/>
            <a:ext cx="4959886" cy="6081252"/>
          </a:xfrm>
          <a:prstGeom prst="rect">
            <a:avLst/>
          </a:prstGeom>
          <a:solidFill>
            <a:schemeClr val="bg1"/>
          </a:solidFill>
        </p:spPr>
      </p:pic>
    </p:spTree>
    <p:extLst>
      <p:ext uri="{BB962C8B-B14F-4D97-AF65-F5344CB8AC3E}">
        <p14:creationId xmlns:p14="http://schemas.microsoft.com/office/powerpoint/2010/main" val="2458295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1920F09-24DE-14EC-1F94-7E5EC65028AB}"/>
              </a:ext>
            </a:extLst>
          </p:cNvPr>
          <p:cNvPicPr>
            <a:picLocks noChangeAspect="1"/>
          </p:cNvPicPr>
          <p:nvPr/>
        </p:nvPicPr>
        <p:blipFill rotWithShape="1">
          <a:blip r:embed="rId2"/>
          <a:srcRect l="29516" t="17635" r="30968" b="12402"/>
          <a:stretch/>
        </p:blipFill>
        <p:spPr>
          <a:xfrm>
            <a:off x="265471" y="737420"/>
            <a:ext cx="4817807" cy="4798142"/>
          </a:xfrm>
          <a:prstGeom prst="rect">
            <a:avLst/>
          </a:prstGeom>
        </p:spPr>
      </p:pic>
      <p:pic>
        <p:nvPicPr>
          <p:cNvPr id="5" name="Imagem 4">
            <a:extLst>
              <a:ext uri="{FF2B5EF4-FFF2-40B4-BE49-F238E27FC236}">
                <a16:creationId xmlns:a16="http://schemas.microsoft.com/office/drawing/2014/main" id="{0F4B3E38-FD86-6913-6C12-F8ACC459D1AD}"/>
              </a:ext>
            </a:extLst>
          </p:cNvPr>
          <p:cNvPicPr>
            <a:picLocks noChangeAspect="1"/>
          </p:cNvPicPr>
          <p:nvPr/>
        </p:nvPicPr>
        <p:blipFill rotWithShape="1">
          <a:blip r:embed="rId3"/>
          <a:srcRect l="29838" t="30036" r="30645" b="13549"/>
          <a:stretch/>
        </p:blipFill>
        <p:spPr>
          <a:xfrm>
            <a:off x="6096000" y="1666566"/>
            <a:ext cx="4817808" cy="3868996"/>
          </a:xfrm>
          <a:prstGeom prst="rect">
            <a:avLst/>
          </a:prstGeom>
        </p:spPr>
      </p:pic>
    </p:spTree>
    <p:extLst>
      <p:ext uri="{BB962C8B-B14F-4D97-AF65-F5344CB8AC3E}">
        <p14:creationId xmlns:p14="http://schemas.microsoft.com/office/powerpoint/2010/main" val="4120771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D7A5E3B-F797-483E-9FB3-36E8A1BFA940}"/>
              </a:ext>
            </a:extLst>
          </p:cNvPr>
          <p:cNvSpPr txBox="1"/>
          <p:nvPr/>
        </p:nvSpPr>
        <p:spPr>
          <a:xfrm>
            <a:off x="407234" y="963565"/>
            <a:ext cx="11195154" cy="646331"/>
          </a:xfrm>
          <a:prstGeom prst="rect">
            <a:avLst/>
          </a:prstGeom>
          <a:solidFill>
            <a:schemeClr val="bg1">
              <a:lumMod val="95000"/>
            </a:schemeClr>
          </a:solidFill>
        </p:spPr>
        <p:txBody>
          <a:bodyPr wrap="square">
            <a:spAutoFit/>
          </a:bodyPr>
          <a:lstStyle/>
          <a:p>
            <a:pPr algn="just"/>
            <a:r>
              <a:rPr lang="pt-BR" b="1" dirty="0">
                <a:latin typeface="Arial" panose="020B0604020202020204" pitchFamily="34" charset="0"/>
                <a:cs typeface="Arial" panose="020B0604020202020204" pitchFamily="34" charset="0"/>
              </a:rPr>
              <a:t>“Item 15 - Serviços relacionados ao setor bancário ou financeiro, inclusive aqueles prestados por instituições financeiras autorizadas a funcionar pela União ou por quem de direito.”</a:t>
            </a:r>
          </a:p>
        </p:txBody>
      </p:sp>
      <p:graphicFrame>
        <p:nvGraphicFramePr>
          <p:cNvPr id="5" name="Tabela 5">
            <a:extLst>
              <a:ext uri="{FF2B5EF4-FFF2-40B4-BE49-F238E27FC236}">
                <a16:creationId xmlns:a16="http://schemas.microsoft.com/office/drawing/2014/main" id="{9A09E43B-919F-4460-99C2-997A263B0053}"/>
              </a:ext>
            </a:extLst>
          </p:cNvPr>
          <p:cNvGraphicFramePr>
            <a:graphicFrameLocks noGrp="1"/>
          </p:cNvGraphicFramePr>
          <p:nvPr/>
        </p:nvGraphicFramePr>
        <p:xfrm>
          <a:off x="407233" y="1821180"/>
          <a:ext cx="11195153" cy="3215640"/>
        </p:xfrm>
        <a:graphic>
          <a:graphicData uri="http://schemas.openxmlformats.org/drawingml/2006/table">
            <a:tbl>
              <a:tblPr firstRow="1" bandRow="1">
                <a:tableStyleId>{5C22544A-7EE6-4342-B048-85BDC9FD1C3A}</a:tableStyleId>
              </a:tblPr>
              <a:tblGrid>
                <a:gridCol w="4775342">
                  <a:extLst>
                    <a:ext uri="{9D8B030D-6E8A-4147-A177-3AD203B41FA5}">
                      <a16:colId xmlns:a16="http://schemas.microsoft.com/office/drawing/2014/main" val="790882210"/>
                    </a:ext>
                  </a:extLst>
                </a:gridCol>
                <a:gridCol w="6419811">
                  <a:extLst>
                    <a:ext uri="{9D8B030D-6E8A-4147-A177-3AD203B41FA5}">
                      <a16:colId xmlns:a16="http://schemas.microsoft.com/office/drawing/2014/main" val="623458863"/>
                    </a:ext>
                  </a:extLst>
                </a:gridCol>
              </a:tblGrid>
              <a:tr h="370840">
                <a:tc>
                  <a:txBody>
                    <a:bodyPr/>
                    <a:lstStyle/>
                    <a:p>
                      <a:pPr algn="ctr"/>
                      <a:r>
                        <a:rPr lang="pt-BR" b="1" dirty="0">
                          <a:solidFill>
                            <a:schemeClr val="tx1"/>
                          </a:solidFill>
                          <a:latin typeface="Arial" panose="020B0604020202020204" pitchFamily="34" charset="0"/>
                          <a:cs typeface="Arial" panose="020B0604020202020204" pitchFamily="34" charset="0"/>
                        </a:rPr>
                        <a:t>Variáveis do Item 15 da Lista Serviços</a:t>
                      </a:r>
                    </a:p>
                  </a:txBody>
                  <a:tcPr>
                    <a:solidFill>
                      <a:schemeClr val="bg2"/>
                    </a:solidFill>
                  </a:tcPr>
                </a:tc>
                <a:tc>
                  <a:txBody>
                    <a:bodyPr/>
                    <a:lstStyle/>
                    <a:p>
                      <a:pPr algn="ctr"/>
                      <a:r>
                        <a:rPr lang="pt-BR" b="1" dirty="0">
                          <a:solidFill>
                            <a:schemeClr val="tx1"/>
                          </a:solidFill>
                          <a:latin typeface="Arial" panose="020B0604020202020204" pitchFamily="34" charset="0"/>
                          <a:cs typeface="Arial" panose="020B0604020202020204" pitchFamily="34" charset="0"/>
                        </a:rPr>
                        <a:t>Leitura das Variáveis</a:t>
                      </a:r>
                    </a:p>
                  </a:txBody>
                  <a:tcPr>
                    <a:solidFill>
                      <a:schemeClr val="bg2"/>
                    </a:solidFill>
                  </a:tcPr>
                </a:tc>
                <a:extLst>
                  <a:ext uri="{0D108BD9-81ED-4DB2-BD59-A6C34878D82A}">
                    <a16:rowId xmlns:a16="http://schemas.microsoft.com/office/drawing/2014/main" val="42217813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solidFill>
                            <a:schemeClr val="tx1"/>
                          </a:solidFill>
                          <a:latin typeface="Arial" panose="020B0604020202020204" pitchFamily="34" charset="0"/>
                          <a:cs typeface="Arial" panose="020B0604020202020204" pitchFamily="34" charset="0"/>
                        </a:rPr>
                        <a:t>“Serviços relacionados”</a:t>
                      </a:r>
                    </a:p>
                  </a:txBody>
                  <a:tcPr anchor="ctr">
                    <a:solidFill>
                      <a:schemeClr val="bg1">
                        <a:lumMod val="95000"/>
                      </a:schemeClr>
                    </a:solidFill>
                  </a:tcPr>
                </a:tc>
                <a:tc>
                  <a:txBody>
                    <a:bodyPr/>
                    <a:lstStyle/>
                    <a:p>
                      <a:r>
                        <a:rPr lang="pt-BR" b="0" dirty="0">
                          <a:solidFill>
                            <a:schemeClr val="tx1"/>
                          </a:solidFill>
                          <a:latin typeface="Arial" panose="020B0604020202020204" pitchFamily="34" charset="0"/>
                          <a:cs typeface="Arial" panose="020B0604020202020204" pitchFamily="34" charset="0"/>
                        </a:rPr>
                        <a:t>Serviços pertencentes = Serviços relacionados</a:t>
                      </a:r>
                    </a:p>
                  </a:txBody>
                  <a:tcPr>
                    <a:solidFill>
                      <a:schemeClr val="bg1">
                        <a:lumMod val="95000"/>
                      </a:schemeClr>
                    </a:solidFill>
                  </a:tcPr>
                </a:tc>
                <a:extLst>
                  <a:ext uri="{0D108BD9-81ED-4DB2-BD59-A6C34878D82A}">
                    <a16:rowId xmlns:a16="http://schemas.microsoft.com/office/drawing/2014/main" val="2876356337"/>
                  </a:ext>
                </a:extLst>
              </a:tr>
              <a:tr h="370840">
                <a:tc>
                  <a:txBody>
                    <a:bodyPr/>
                    <a:lstStyle/>
                    <a:p>
                      <a:pPr algn="l"/>
                      <a:r>
                        <a:rPr lang="pt-BR" sz="1800" b="0" dirty="0">
                          <a:solidFill>
                            <a:schemeClr val="tx1"/>
                          </a:solidFill>
                          <a:latin typeface="Arial" panose="020B0604020202020204" pitchFamily="34" charset="0"/>
                          <a:cs typeface="Arial" panose="020B0604020202020204" pitchFamily="34" charset="0"/>
                        </a:rPr>
                        <a:t>“ao Setor bancário” </a:t>
                      </a:r>
                      <a:endParaRPr lang="pt-BR" b="0" dirty="0">
                        <a:solidFill>
                          <a:schemeClr val="tx1"/>
                        </a:solidFill>
                        <a:latin typeface="Arial" panose="020B0604020202020204" pitchFamily="34" charset="0"/>
                        <a:cs typeface="Arial" panose="020B0604020202020204" pitchFamily="34" charset="0"/>
                      </a:endParaRPr>
                    </a:p>
                  </a:txBody>
                  <a:tcPr anchor="ctr">
                    <a:solidFill>
                      <a:schemeClr val="bg2"/>
                    </a:solidFill>
                  </a:tcPr>
                </a:tc>
                <a:tc>
                  <a:txBody>
                    <a:bodyPr/>
                    <a:lstStyle/>
                    <a:p>
                      <a:r>
                        <a:rPr lang="pt-BR" b="0" dirty="0">
                          <a:solidFill>
                            <a:schemeClr val="tx1"/>
                          </a:solidFill>
                          <a:latin typeface="Arial" panose="020B0604020202020204" pitchFamily="34" charset="0"/>
                          <a:cs typeface="Arial" panose="020B0604020202020204" pitchFamily="34" charset="0"/>
                        </a:rPr>
                        <a:t>Serviços normatizados e fiscalizados pelo BACEN</a:t>
                      </a:r>
                    </a:p>
                  </a:txBody>
                  <a:tcPr>
                    <a:solidFill>
                      <a:schemeClr val="bg2"/>
                    </a:solidFill>
                  </a:tcPr>
                </a:tc>
                <a:extLst>
                  <a:ext uri="{0D108BD9-81ED-4DB2-BD59-A6C34878D82A}">
                    <a16:rowId xmlns:a16="http://schemas.microsoft.com/office/drawing/2014/main" val="7611746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dirty="0">
                          <a:solidFill>
                            <a:schemeClr val="tx1"/>
                          </a:solidFill>
                          <a:latin typeface="Arial" panose="020B0604020202020204" pitchFamily="34" charset="0"/>
                          <a:cs typeface="Arial" panose="020B0604020202020204" pitchFamily="34" charset="0"/>
                        </a:rPr>
                        <a:t>“ou Setor financeiro”</a:t>
                      </a:r>
                      <a:endParaRPr lang="pt-BR" b="0" dirty="0">
                        <a:solidFill>
                          <a:schemeClr val="tx1"/>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pt-BR" b="0" dirty="0">
                          <a:solidFill>
                            <a:schemeClr val="tx1"/>
                          </a:solidFill>
                          <a:latin typeface="Arial" panose="020B0604020202020204" pitchFamily="34" charset="0"/>
                          <a:cs typeface="Arial" panose="020B0604020202020204" pitchFamily="34" charset="0"/>
                        </a:rPr>
                        <a:t>Serviços relacionados ou pertencentes ao Sistema Financeiro Nacional (mais amplo, todos serviços que objetivem o atendimento das necessidades financeiras da sociedade).</a:t>
                      </a:r>
                    </a:p>
                  </a:txBody>
                  <a:tcPr>
                    <a:solidFill>
                      <a:schemeClr val="bg1">
                        <a:lumMod val="95000"/>
                      </a:schemeClr>
                    </a:solidFill>
                  </a:tcPr>
                </a:tc>
                <a:extLst>
                  <a:ext uri="{0D108BD9-81ED-4DB2-BD59-A6C34878D82A}">
                    <a16:rowId xmlns:a16="http://schemas.microsoft.com/office/drawing/2014/main" val="4194052427"/>
                  </a:ext>
                </a:extLst>
              </a:tr>
              <a:tr h="370840">
                <a:tc>
                  <a:txBody>
                    <a:bodyPr/>
                    <a:lstStyle/>
                    <a:p>
                      <a:pPr algn="l"/>
                      <a:r>
                        <a:rPr lang="pt-BR" sz="1800" b="0" dirty="0">
                          <a:solidFill>
                            <a:schemeClr val="tx1"/>
                          </a:solidFill>
                          <a:latin typeface="Arial" panose="020B0604020202020204" pitchFamily="34" charset="0"/>
                          <a:cs typeface="Arial" panose="020B0604020202020204" pitchFamily="34" charset="0"/>
                        </a:rPr>
                        <a:t>“Inclusive aqueles prestados por instituições financeiras autorizadas a funcionar pela União ou por quem de direito.”</a:t>
                      </a:r>
                      <a:endParaRPr lang="pt-BR" b="0" dirty="0">
                        <a:solidFill>
                          <a:schemeClr val="tx1"/>
                        </a:solidFill>
                        <a:latin typeface="Arial" panose="020B0604020202020204" pitchFamily="34" charset="0"/>
                        <a:cs typeface="Arial" panose="020B0604020202020204" pitchFamily="34" charset="0"/>
                      </a:endParaRPr>
                    </a:p>
                  </a:txBody>
                  <a:tcPr anchor="ctr">
                    <a:solidFill>
                      <a:schemeClr val="bg2"/>
                    </a:solidFill>
                  </a:tcPr>
                </a:tc>
                <a:tc>
                  <a:txBody>
                    <a:bodyPr/>
                    <a:lstStyle/>
                    <a:p>
                      <a:r>
                        <a:rPr lang="pt-BR" b="0" dirty="0">
                          <a:solidFill>
                            <a:schemeClr val="tx1"/>
                          </a:solidFill>
                          <a:latin typeface="Arial" panose="020B0604020202020204" pitchFamily="34" charset="0"/>
                          <a:cs typeface="Arial" panose="020B0604020202020204" pitchFamily="34" charset="0"/>
                        </a:rPr>
                        <a:t>Instituições Autorizadas pelo BACEN (inclusive) e Instituições Não Autorizadas (ou seja, qualquer instituição que preste serviços financeiros).</a:t>
                      </a:r>
                    </a:p>
                  </a:txBody>
                  <a:tcPr>
                    <a:solidFill>
                      <a:schemeClr val="bg2"/>
                    </a:solidFill>
                  </a:tcPr>
                </a:tc>
                <a:extLst>
                  <a:ext uri="{0D108BD9-81ED-4DB2-BD59-A6C34878D82A}">
                    <a16:rowId xmlns:a16="http://schemas.microsoft.com/office/drawing/2014/main" val="3896510624"/>
                  </a:ext>
                </a:extLst>
              </a:tr>
            </a:tbl>
          </a:graphicData>
        </a:graphic>
      </p:graphicFrame>
      <p:sp>
        <p:nvSpPr>
          <p:cNvPr id="7" name="CaixaDeTexto 6">
            <a:extLst>
              <a:ext uri="{FF2B5EF4-FFF2-40B4-BE49-F238E27FC236}">
                <a16:creationId xmlns:a16="http://schemas.microsoft.com/office/drawing/2014/main" id="{A257A39E-B45B-4062-AEA2-C6B8C75520F7}"/>
              </a:ext>
            </a:extLst>
          </p:cNvPr>
          <p:cNvSpPr txBox="1"/>
          <p:nvPr/>
        </p:nvSpPr>
        <p:spPr>
          <a:xfrm>
            <a:off x="316043" y="345206"/>
            <a:ext cx="11377534" cy="523220"/>
          </a:xfrm>
          <a:prstGeom prst="rect">
            <a:avLst/>
          </a:prstGeom>
          <a:noFill/>
        </p:spPr>
        <p:txBody>
          <a:bodyPr wrap="square">
            <a:spAutoFit/>
          </a:bodyPr>
          <a:lstStyle/>
          <a:p>
            <a:pPr algn="ctr"/>
            <a:r>
              <a:rPr lang="pt-BR" sz="2800" b="1" dirty="0">
                <a:latin typeface="Arial" panose="020B0604020202020204" pitchFamily="34" charset="0"/>
                <a:cs typeface="Arial" panose="020B0604020202020204" pitchFamily="34" charset="0"/>
              </a:rPr>
              <a:t>Algoritmo do Item 15 da Lista de Serviços do ISS</a:t>
            </a:r>
          </a:p>
        </p:txBody>
      </p:sp>
      <p:pic>
        <p:nvPicPr>
          <p:cNvPr id="21" name="Imagem 20">
            <a:extLst>
              <a:ext uri="{FF2B5EF4-FFF2-40B4-BE49-F238E27FC236}">
                <a16:creationId xmlns:a16="http://schemas.microsoft.com/office/drawing/2014/main" id="{DCC43CED-FF44-462B-9C25-46EC7E1CF7CB}"/>
              </a:ext>
            </a:extLst>
          </p:cNvPr>
          <p:cNvPicPr>
            <a:picLocks noChangeAspect="1"/>
          </p:cNvPicPr>
          <p:nvPr/>
        </p:nvPicPr>
        <p:blipFill rotWithShape="1">
          <a:blip r:embed="rId2"/>
          <a:srcRect l="16599" t="31801" r="25861" b="45608"/>
          <a:stretch/>
        </p:blipFill>
        <p:spPr>
          <a:xfrm>
            <a:off x="134911" y="5247560"/>
            <a:ext cx="11797259" cy="1484028"/>
          </a:xfrm>
          <a:prstGeom prst="rect">
            <a:avLst/>
          </a:prstGeom>
        </p:spPr>
      </p:pic>
    </p:spTree>
    <p:extLst>
      <p:ext uri="{BB962C8B-B14F-4D97-AF65-F5344CB8AC3E}">
        <p14:creationId xmlns:p14="http://schemas.microsoft.com/office/powerpoint/2010/main" val="1377294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518EE4-E6D9-430C-95DD-3A9BBB590928}"/>
              </a:ext>
            </a:extLst>
          </p:cNvPr>
          <p:cNvSpPr/>
          <p:nvPr/>
        </p:nvSpPr>
        <p:spPr>
          <a:xfrm>
            <a:off x="3997378" y="2608288"/>
            <a:ext cx="7779895" cy="3987384"/>
          </a:xfrm>
          <a:prstGeom prst="rect">
            <a:avLst/>
          </a:prstGeom>
          <a:solidFill>
            <a:schemeClr val="bg1">
              <a:lumMod val="85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600" dirty="0">
              <a:solidFill>
                <a:schemeClr val="tx1"/>
              </a:solidFill>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71F913CA-FB20-4EE5-A4CE-E5FF890DC220}"/>
              </a:ext>
            </a:extLst>
          </p:cNvPr>
          <p:cNvSpPr/>
          <p:nvPr/>
        </p:nvSpPr>
        <p:spPr>
          <a:xfrm>
            <a:off x="1596453" y="1322882"/>
            <a:ext cx="3949907" cy="10505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400" b="1" dirty="0">
                <a:solidFill>
                  <a:schemeClr val="tx1"/>
                </a:solidFill>
                <a:latin typeface="Arial" panose="020B0604020202020204" pitchFamily="34" charset="0"/>
                <a:cs typeface="Arial" panose="020B0604020202020204" pitchFamily="34" charset="0"/>
              </a:rPr>
              <a:t>“Item 10.01 - Agenciamento, corretagem ou intermediação de câmbio, de seguros, de cartões de crédito, de planos de saúde e de planos de previdência privada."</a:t>
            </a:r>
          </a:p>
        </p:txBody>
      </p:sp>
      <p:sp>
        <p:nvSpPr>
          <p:cNvPr id="6" name="Retângulo 5">
            <a:extLst>
              <a:ext uri="{FF2B5EF4-FFF2-40B4-BE49-F238E27FC236}">
                <a16:creationId xmlns:a16="http://schemas.microsoft.com/office/drawing/2014/main" id="{17651D31-B375-44E2-A73D-841F4937D943}"/>
              </a:ext>
            </a:extLst>
          </p:cNvPr>
          <p:cNvSpPr/>
          <p:nvPr/>
        </p:nvSpPr>
        <p:spPr>
          <a:xfrm>
            <a:off x="1596454" y="4601980"/>
            <a:ext cx="6882983" cy="1633928"/>
          </a:xfrm>
          <a:prstGeom prst="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800" b="1" dirty="0">
                <a:solidFill>
                  <a:schemeClr val="tx1"/>
                </a:solidFill>
                <a:latin typeface="Arial" panose="020B0604020202020204" pitchFamily="34" charset="0"/>
                <a:cs typeface="Arial" panose="020B0604020202020204" pitchFamily="34" charset="0"/>
              </a:rPr>
              <a:t>“Item 15.10 - Serviços relacionados a cobrança, recebimentos ou pagamentos em geral, de títulos quaisquer, de contas ou carnês, de câmbio, de tributos e por conta de terceiros, inclusive os efetuados por meio eletrônico, automático ou por máquinas de atendimento;” </a:t>
            </a:r>
          </a:p>
        </p:txBody>
      </p:sp>
      <p:sp>
        <p:nvSpPr>
          <p:cNvPr id="8" name="Retângulo 7">
            <a:extLst>
              <a:ext uri="{FF2B5EF4-FFF2-40B4-BE49-F238E27FC236}">
                <a16:creationId xmlns:a16="http://schemas.microsoft.com/office/drawing/2014/main" id="{F4BE10DF-1397-4EEB-B8AA-B296F3C8A427}"/>
              </a:ext>
            </a:extLst>
          </p:cNvPr>
          <p:cNvSpPr/>
          <p:nvPr/>
        </p:nvSpPr>
        <p:spPr>
          <a:xfrm>
            <a:off x="6948252" y="1304558"/>
            <a:ext cx="1533995" cy="10505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Arial" panose="020B0604020202020204" pitchFamily="34" charset="0"/>
                <a:cs typeface="Arial" panose="020B0604020202020204" pitchFamily="34" charset="0"/>
              </a:rPr>
              <a:t>ALIQUOTA</a:t>
            </a:r>
          </a:p>
          <a:p>
            <a:pPr algn="ctr"/>
            <a:r>
              <a:rPr lang="pt-BR" b="1" dirty="0">
                <a:solidFill>
                  <a:schemeClr val="tx1"/>
                </a:solidFill>
                <a:latin typeface="Arial" panose="020B0604020202020204" pitchFamily="34" charset="0"/>
                <a:cs typeface="Arial" panose="020B0604020202020204" pitchFamily="34" charset="0"/>
              </a:rPr>
              <a:t>2,0%</a:t>
            </a:r>
          </a:p>
        </p:txBody>
      </p:sp>
      <p:sp>
        <p:nvSpPr>
          <p:cNvPr id="10" name="Retângulo 9">
            <a:extLst>
              <a:ext uri="{FF2B5EF4-FFF2-40B4-BE49-F238E27FC236}">
                <a16:creationId xmlns:a16="http://schemas.microsoft.com/office/drawing/2014/main" id="{A654153E-C019-4221-842A-5CC7FA82FDD9}"/>
              </a:ext>
            </a:extLst>
          </p:cNvPr>
          <p:cNvSpPr/>
          <p:nvPr/>
        </p:nvSpPr>
        <p:spPr>
          <a:xfrm>
            <a:off x="9659284" y="1322882"/>
            <a:ext cx="1783831" cy="4671934"/>
          </a:xfrm>
          <a:prstGeom prst="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Arial" panose="020B0604020202020204" pitchFamily="34" charset="0"/>
                <a:cs typeface="Arial" panose="020B0604020202020204" pitchFamily="34" charset="0"/>
              </a:rPr>
              <a:t>ALIQUOTA</a:t>
            </a:r>
          </a:p>
          <a:p>
            <a:pPr algn="ctr"/>
            <a:endParaRPr lang="pt-BR" sz="2000" b="1" dirty="0">
              <a:solidFill>
                <a:schemeClr val="tx1"/>
              </a:solidFill>
              <a:latin typeface="Arial" panose="020B0604020202020204" pitchFamily="34" charset="0"/>
              <a:cs typeface="Arial" panose="020B0604020202020204" pitchFamily="34" charset="0"/>
            </a:endParaRPr>
          </a:p>
          <a:p>
            <a:pPr algn="ctr"/>
            <a:r>
              <a:rPr lang="pt-BR" sz="3600" b="1" dirty="0">
                <a:solidFill>
                  <a:schemeClr val="tx1"/>
                </a:solidFill>
                <a:latin typeface="Arial" panose="020B0604020202020204" pitchFamily="34" charset="0"/>
                <a:cs typeface="Arial" panose="020B0604020202020204" pitchFamily="34" charset="0"/>
              </a:rPr>
              <a:t>5%</a:t>
            </a:r>
            <a:endParaRPr lang="pt-BR" sz="3200" b="1" dirty="0">
              <a:solidFill>
                <a:schemeClr val="tx1"/>
              </a:solidFill>
              <a:latin typeface="Arial" panose="020B0604020202020204" pitchFamily="34" charset="0"/>
              <a:cs typeface="Arial" panose="020B0604020202020204" pitchFamily="34" charset="0"/>
            </a:endParaRPr>
          </a:p>
        </p:txBody>
      </p:sp>
      <p:sp>
        <p:nvSpPr>
          <p:cNvPr id="3" name="Seta: para a Direita 2">
            <a:extLst>
              <a:ext uri="{FF2B5EF4-FFF2-40B4-BE49-F238E27FC236}">
                <a16:creationId xmlns:a16="http://schemas.microsoft.com/office/drawing/2014/main" id="{EB65825D-BEC4-4B0D-A6B7-FA65723D4743}"/>
              </a:ext>
            </a:extLst>
          </p:cNvPr>
          <p:cNvSpPr/>
          <p:nvPr/>
        </p:nvSpPr>
        <p:spPr>
          <a:xfrm>
            <a:off x="8589363" y="4759377"/>
            <a:ext cx="1019332" cy="1005589"/>
          </a:xfrm>
          <a:prstGeom prst="rightArrow">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a:extLst>
              <a:ext uri="{FF2B5EF4-FFF2-40B4-BE49-F238E27FC236}">
                <a16:creationId xmlns:a16="http://schemas.microsoft.com/office/drawing/2014/main" id="{7BF85729-1815-4962-ACCD-C0C6E1C7F7F5}"/>
              </a:ext>
            </a:extLst>
          </p:cNvPr>
          <p:cNvSpPr/>
          <p:nvPr/>
        </p:nvSpPr>
        <p:spPr>
          <a:xfrm>
            <a:off x="5723739" y="1322882"/>
            <a:ext cx="1019332" cy="100558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Angulado 11">
            <a:extLst>
              <a:ext uri="{FF2B5EF4-FFF2-40B4-BE49-F238E27FC236}">
                <a16:creationId xmlns:a16="http://schemas.microsoft.com/office/drawing/2014/main" id="{58FC53E9-7E44-4093-B6BF-3BFD07FC0111}"/>
              </a:ext>
            </a:extLst>
          </p:cNvPr>
          <p:cNvCxnSpPr>
            <a:cxnSpLocks/>
            <a:endCxn id="6" idx="1"/>
          </p:cNvCxnSpPr>
          <p:nvPr/>
        </p:nvCxnSpPr>
        <p:spPr>
          <a:xfrm rot="16200000" flipH="1">
            <a:off x="372881" y="4195371"/>
            <a:ext cx="1540240" cy="906906"/>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do 13">
            <a:extLst>
              <a:ext uri="{FF2B5EF4-FFF2-40B4-BE49-F238E27FC236}">
                <a16:creationId xmlns:a16="http://schemas.microsoft.com/office/drawing/2014/main" id="{8905B8EF-6971-4C54-BA13-C2CBABD11F2D}"/>
              </a:ext>
            </a:extLst>
          </p:cNvPr>
          <p:cNvCxnSpPr>
            <a:cxnSpLocks/>
          </p:cNvCxnSpPr>
          <p:nvPr/>
        </p:nvCxnSpPr>
        <p:spPr>
          <a:xfrm rot="5400000" flipH="1" flipV="1">
            <a:off x="622090" y="1989948"/>
            <a:ext cx="1131140" cy="847567"/>
          </a:xfrm>
          <a:prstGeom prst="bentConnector2">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89591519-72AC-4A27-AD74-8DBF2FF1EDA6}"/>
              </a:ext>
            </a:extLst>
          </p:cNvPr>
          <p:cNvSpPr txBox="1"/>
          <p:nvPr/>
        </p:nvSpPr>
        <p:spPr>
          <a:xfrm>
            <a:off x="5857407" y="226247"/>
            <a:ext cx="6072266" cy="523220"/>
          </a:xfrm>
          <a:prstGeom prst="rect">
            <a:avLst/>
          </a:prstGeom>
          <a:solidFill>
            <a:schemeClr val="bg1">
              <a:lumMod val="95000"/>
            </a:schemeClr>
          </a:solidFill>
          <a:ln>
            <a:solidFill>
              <a:schemeClr val="tx1"/>
            </a:solidFill>
          </a:ln>
        </p:spPr>
        <p:txBody>
          <a:bodyPr wrap="square">
            <a:spAutoFit/>
          </a:bodyPr>
          <a:lstStyle/>
          <a:p>
            <a:pPr algn="just"/>
            <a:r>
              <a:rPr lang="pt-BR" sz="1400" b="1" dirty="0">
                <a:latin typeface="Arial" panose="020B0604020202020204" pitchFamily="34" charset="0"/>
                <a:cs typeface="Arial" panose="020B0604020202020204" pitchFamily="34" charset="0"/>
              </a:rPr>
              <a:t>SUBCONTA 717801029 RENDAS DE PREST DE SERVICOS-PROD CAIXA SEGUROS </a:t>
            </a:r>
          </a:p>
        </p:txBody>
      </p:sp>
      <p:sp>
        <p:nvSpPr>
          <p:cNvPr id="29" name="CaixaDeTexto 28">
            <a:extLst>
              <a:ext uri="{FF2B5EF4-FFF2-40B4-BE49-F238E27FC236}">
                <a16:creationId xmlns:a16="http://schemas.microsoft.com/office/drawing/2014/main" id="{D294B2A8-E70B-4218-842E-83205B7D2450}"/>
              </a:ext>
            </a:extLst>
          </p:cNvPr>
          <p:cNvSpPr txBox="1"/>
          <p:nvPr/>
        </p:nvSpPr>
        <p:spPr>
          <a:xfrm>
            <a:off x="262327" y="349615"/>
            <a:ext cx="4609475" cy="338554"/>
          </a:xfrm>
          <a:prstGeom prst="rect">
            <a:avLst/>
          </a:prstGeom>
          <a:solidFill>
            <a:schemeClr val="bg1">
              <a:lumMod val="95000"/>
            </a:schemeClr>
          </a:solidFill>
          <a:ln>
            <a:solidFill>
              <a:schemeClr val="tx1"/>
            </a:solidFill>
          </a:ln>
        </p:spPr>
        <p:txBody>
          <a:bodyPr wrap="square">
            <a:spAutoFit/>
          </a:bodyPr>
          <a:lstStyle/>
          <a:p>
            <a:pPr algn="just"/>
            <a:r>
              <a:rPr lang="pt-BR" sz="1600" b="1" dirty="0">
                <a:latin typeface="Arial" panose="020B0604020202020204" pitchFamily="34" charset="0"/>
                <a:cs typeface="Arial" panose="020B0604020202020204" pitchFamily="34" charset="0"/>
              </a:rPr>
              <a:t>RECEITA LANÇADA NO AUTO DE INFRAÇÃO</a:t>
            </a:r>
          </a:p>
        </p:txBody>
      </p:sp>
      <p:sp>
        <p:nvSpPr>
          <p:cNvPr id="31" name="Seta: para a Direita 30">
            <a:extLst>
              <a:ext uri="{FF2B5EF4-FFF2-40B4-BE49-F238E27FC236}">
                <a16:creationId xmlns:a16="http://schemas.microsoft.com/office/drawing/2014/main" id="{BB8B873C-BA50-4351-82FB-5E4776A87871}"/>
              </a:ext>
            </a:extLst>
          </p:cNvPr>
          <p:cNvSpPr/>
          <p:nvPr/>
        </p:nvSpPr>
        <p:spPr>
          <a:xfrm>
            <a:off x="5058554" y="119921"/>
            <a:ext cx="615848" cy="828207"/>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B31A0872-C4DA-499F-BF7F-783A52723BA2}"/>
              </a:ext>
            </a:extLst>
          </p:cNvPr>
          <p:cNvSpPr/>
          <p:nvPr/>
        </p:nvSpPr>
        <p:spPr>
          <a:xfrm>
            <a:off x="414727" y="2979295"/>
            <a:ext cx="3949907" cy="899410"/>
          </a:xfrm>
          <a:prstGeom prst="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Arial" panose="020B0604020202020204" pitchFamily="34" charset="0"/>
                <a:cs typeface="Arial" panose="020B0604020202020204" pitchFamily="34" charset="0"/>
              </a:rPr>
              <a:t>CAIXA ECONOMICA FEDERAL</a:t>
            </a:r>
          </a:p>
        </p:txBody>
      </p:sp>
      <p:sp>
        <p:nvSpPr>
          <p:cNvPr id="33" name="Retângulo 32">
            <a:extLst>
              <a:ext uri="{FF2B5EF4-FFF2-40B4-BE49-F238E27FC236}">
                <a16:creationId xmlns:a16="http://schemas.microsoft.com/office/drawing/2014/main" id="{057AF90F-B3F8-4503-9F2A-5BE9C6602322}"/>
              </a:ext>
            </a:extLst>
          </p:cNvPr>
          <p:cNvSpPr/>
          <p:nvPr/>
        </p:nvSpPr>
        <p:spPr>
          <a:xfrm>
            <a:off x="4850562" y="3132113"/>
            <a:ext cx="4541393" cy="963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400" b="1" dirty="0">
                <a:solidFill>
                  <a:schemeClr val="tx1"/>
                </a:solidFill>
                <a:latin typeface="Arial" panose="020B0604020202020204" pitchFamily="34" charset="0"/>
                <a:cs typeface="Arial" panose="020B0604020202020204" pitchFamily="34" charset="0"/>
              </a:rPr>
              <a:t>“Item 15 - Serviços relacionados ao setor bancário ou financeiro, inclusive aqueles prestados por instituições financeiras autorizadas a funcionar pela União ou por quem de direito.”</a:t>
            </a:r>
          </a:p>
        </p:txBody>
      </p:sp>
      <p:sp>
        <p:nvSpPr>
          <p:cNvPr id="35" name="CaixaDeTexto 34">
            <a:extLst>
              <a:ext uri="{FF2B5EF4-FFF2-40B4-BE49-F238E27FC236}">
                <a16:creationId xmlns:a16="http://schemas.microsoft.com/office/drawing/2014/main" id="{4D7DF212-5F45-4665-984F-6017F695AF8F}"/>
              </a:ext>
            </a:extLst>
          </p:cNvPr>
          <p:cNvSpPr txBox="1"/>
          <p:nvPr/>
        </p:nvSpPr>
        <p:spPr>
          <a:xfrm>
            <a:off x="5857407" y="858288"/>
            <a:ext cx="6072266" cy="318575"/>
          </a:xfrm>
          <a:prstGeom prst="rect">
            <a:avLst/>
          </a:prstGeom>
          <a:solidFill>
            <a:schemeClr val="bg1">
              <a:lumMod val="95000"/>
            </a:schemeClr>
          </a:solidFill>
          <a:ln>
            <a:solidFill>
              <a:schemeClr val="tx1"/>
            </a:solidFill>
          </a:ln>
        </p:spPr>
        <p:txBody>
          <a:bodyPr wrap="square">
            <a:spAutoFit/>
          </a:bodyPr>
          <a:lstStyle/>
          <a:p>
            <a:pPr algn="ctr"/>
            <a:r>
              <a:rPr lang="pt-BR" sz="1400" b="1" dirty="0">
                <a:latin typeface="Arial" panose="020B0604020202020204" pitchFamily="34" charset="0"/>
                <a:cs typeface="Arial" panose="020B0604020202020204" pitchFamily="34" charset="0"/>
              </a:rPr>
              <a:t>COSIF 71780005 RENDAS DE SERVIÇOS PRESTADOS A LIGADAS </a:t>
            </a:r>
          </a:p>
        </p:txBody>
      </p:sp>
      <p:sp>
        <p:nvSpPr>
          <p:cNvPr id="37" name="Símbolo de &quot;Não Permitido&quot; 36">
            <a:extLst>
              <a:ext uri="{FF2B5EF4-FFF2-40B4-BE49-F238E27FC236}">
                <a16:creationId xmlns:a16="http://schemas.microsoft.com/office/drawing/2014/main" id="{DF7F6A70-684E-4BF0-B57D-B79A0CE2820D}"/>
              </a:ext>
            </a:extLst>
          </p:cNvPr>
          <p:cNvSpPr/>
          <p:nvPr/>
        </p:nvSpPr>
        <p:spPr>
          <a:xfrm>
            <a:off x="376315" y="2013053"/>
            <a:ext cx="766686" cy="663315"/>
          </a:xfrm>
          <a:prstGeom prst="noSmoking">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73526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2579E3B4-ECC6-5F69-96BC-0B6C90389384}"/>
              </a:ext>
            </a:extLst>
          </p:cNvPr>
          <p:cNvSpPr txBox="1"/>
          <p:nvPr/>
        </p:nvSpPr>
        <p:spPr>
          <a:xfrm>
            <a:off x="924231" y="951637"/>
            <a:ext cx="10481187" cy="4893647"/>
          </a:xfrm>
          <a:prstGeom prst="rect">
            <a:avLst/>
          </a:prstGeom>
          <a:noFill/>
        </p:spPr>
        <p:txBody>
          <a:bodyPr wrap="square">
            <a:spAutoFit/>
          </a:bodyPr>
          <a:lstStyle/>
          <a:p>
            <a:pPr algn="just"/>
            <a:r>
              <a:rPr lang="pt-BR" sz="2400" dirty="0">
                <a:latin typeface="Arial" panose="020B0604020202020204" pitchFamily="34" charset="0"/>
                <a:cs typeface="Arial" panose="020B0604020202020204" pitchFamily="34" charset="0"/>
              </a:rPr>
              <a:t>Art. 156-B. Os Estados, o Distrito Federal e os Municípios exercerão de forma integrada, exclusivamente por meio do Comitê Gestor do Imposto sobre Bens e Serviços, nos termos e limites estabelecidos nesta Constituição e em lei complementar, as seguintes competências administrativas relativas ao imposto de que trata o art. 156-A:</a:t>
            </a:r>
          </a:p>
          <a:p>
            <a:pPr algn="just"/>
            <a:endParaRPr lang="pt-BR" sz="2400" dirty="0">
              <a:latin typeface="Arial" panose="020B0604020202020204" pitchFamily="34" charset="0"/>
              <a:cs typeface="Arial" panose="020B0604020202020204" pitchFamily="34" charset="0"/>
            </a:endParaRPr>
          </a:p>
          <a:p>
            <a:pPr algn="just"/>
            <a:r>
              <a:rPr lang="pt-BR" sz="2400" dirty="0">
                <a:latin typeface="Arial" panose="020B0604020202020204" pitchFamily="34" charset="0"/>
                <a:cs typeface="Arial" panose="020B0604020202020204" pitchFamily="34" charset="0"/>
              </a:rPr>
              <a:t>...</a:t>
            </a:r>
          </a:p>
          <a:p>
            <a:pPr algn="just"/>
            <a:endParaRPr lang="pt-BR" sz="2400" dirty="0">
              <a:latin typeface="Arial" panose="020B0604020202020204" pitchFamily="34" charset="0"/>
              <a:cs typeface="Arial" panose="020B0604020202020204" pitchFamily="34" charset="0"/>
            </a:endParaRPr>
          </a:p>
          <a:p>
            <a:pPr algn="just"/>
            <a:r>
              <a:rPr lang="pt-BR" sz="2400" dirty="0">
                <a:latin typeface="Arial" panose="020B0604020202020204" pitchFamily="34" charset="0"/>
                <a:cs typeface="Arial" panose="020B0604020202020204" pitchFamily="34" charset="0"/>
              </a:rPr>
              <a:t>VI - </a:t>
            </a:r>
            <a:r>
              <a:rPr lang="pt-BR" sz="2400" b="1" dirty="0">
                <a:solidFill>
                  <a:srgbClr val="C00000"/>
                </a:solidFill>
                <a:latin typeface="Arial" panose="020B0604020202020204" pitchFamily="34" charset="0"/>
                <a:cs typeface="Arial" panose="020B0604020202020204" pitchFamily="34" charset="0"/>
              </a:rPr>
              <a:t>as competências exclusivas das carreiras da administração tributária </a:t>
            </a:r>
            <a:r>
              <a:rPr lang="pt-BR" sz="2400" dirty="0">
                <a:latin typeface="Arial" panose="020B0604020202020204" pitchFamily="34" charset="0"/>
                <a:cs typeface="Arial" panose="020B0604020202020204" pitchFamily="34" charset="0"/>
              </a:rPr>
              <a:t>e das procuradorias dos Estados, do Distrito Federal e dos Municípios </a:t>
            </a:r>
            <a:r>
              <a:rPr lang="pt-BR" sz="2400" b="1" dirty="0">
                <a:solidFill>
                  <a:srgbClr val="C00000"/>
                </a:solidFill>
                <a:latin typeface="Arial" panose="020B0604020202020204" pitchFamily="34" charset="0"/>
                <a:cs typeface="Arial" panose="020B0604020202020204" pitchFamily="34" charset="0"/>
              </a:rPr>
              <a:t>serão exercidas</a:t>
            </a:r>
            <a:r>
              <a:rPr lang="pt-BR" sz="2400" dirty="0">
                <a:latin typeface="Arial" panose="020B0604020202020204" pitchFamily="34" charset="0"/>
                <a:cs typeface="Arial" panose="020B0604020202020204" pitchFamily="34" charset="0"/>
              </a:rPr>
              <a:t>, no Comitê Gestor e na representação deste, </a:t>
            </a:r>
            <a:r>
              <a:rPr lang="pt-BR" sz="2400" b="1" dirty="0">
                <a:solidFill>
                  <a:srgbClr val="C00000"/>
                </a:solidFill>
                <a:latin typeface="Arial" panose="020B0604020202020204" pitchFamily="34" charset="0"/>
                <a:cs typeface="Arial" panose="020B0604020202020204" pitchFamily="34" charset="0"/>
              </a:rPr>
              <a:t>por servidores das referidas carreiras</a:t>
            </a:r>
            <a:r>
              <a:rPr lang="pt-BR" sz="2400" dirty="0">
                <a:latin typeface="Arial" panose="020B0604020202020204" pitchFamily="34" charset="0"/>
                <a:cs typeface="Arial" panose="020B0604020202020204" pitchFamily="34" charset="0"/>
              </a:rPr>
              <a:t>;</a:t>
            </a:r>
          </a:p>
          <a:p>
            <a:pPr algn="just"/>
            <a:endParaRPr lang="pt-B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136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5ACA6E-BD66-4107-BEB9-0B0735BC36A1}"/>
              </a:ext>
            </a:extLst>
          </p:cNvPr>
          <p:cNvSpPr>
            <a:spLocks noGrp="1"/>
          </p:cNvSpPr>
          <p:nvPr>
            <p:ph type="ctrTitle"/>
          </p:nvPr>
        </p:nvSpPr>
        <p:spPr>
          <a:xfrm>
            <a:off x="1418253" y="878182"/>
            <a:ext cx="9535886" cy="1503848"/>
          </a:xfrm>
        </p:spPr>
        <p:txBody>
          <a:bodyPr>
            <a:noAutofit/>
          </a:bodyPr>
          <a:lstStyle/>
          <a:p>
            <a:pPr algn="r"/>
            <a:r>
              <a:rPr lang="pt-BR" sz="4800" b="1" dirty="0">
                <a:solidFill>
                  <a:srgbClr val="C00000"/>
                </a:solidFill>
              </a:rPr>
              <a:t>POR QUE OS BANCOS NÃO EMITEM NOTA FISCAL DE SERVIÇOS???</a:t>
            </a:r>
            <a:endParaRPr lang="pt-BR" sz="4800" dirty="0">
              <a:solidFill>
                <a:srgbClr val="C00000"/>
              </a:solidFill>
            </a:endParaRPr>
          </a:p>
        </p:txBody>
      </p:sp>
      <p:sp>
        <p:nvSpPr>
          <p:cNvPr id="3" name="Subtítulo 2">
            <a:extLst>
              <a:ext uri="{FF2B5EF4-FFF2-40B4-BE49-F238E27FC236}">
                <a16:creationId xmlns:a16="http://schemas.microsoft.com/office/drawing/2014/main" id="{EC33A358-B4DB-4055-AD23-070A01E36D85}"/>
              </a:ext>
            </a:extLst>
          </p:cNvPr>
          <p:cNvSpPr>
            <a:spLocks noGrp="1"/>
          </p:cNvSpPr>
          <p:nvPr>
            <p:ph type="subTitle" idx="1"/>
          </p:nvPr>
        </p:nvSpPr>
        <p:spPr>
          <a:xfrm>
            <a:off x="4296844" y="2579081"/>
            <a:ext cx="5143500" cy="1027208"/>
          </a:xfrm>
        </p:spPr>
        <p:txBody>
          <a:bodyPr>
            <a:noAutofit/>
          </a:bodyPr>
          <a:lstStyle/>
          <a:p>
            <a:pPr algn="r">
              <a:lnSpc>
                <a:spcPct val="100000"/>
              </a:lnSpc>
            </a:pPr>
            <a:r>
              <a:rPr lang="pt-BR" sz="2250" b="1" dirty="0"/>
              <a:t>Mauro Hidalgo</a:t>
            </a:r>
          </a:p>
          <a:p>
            <a:pPr algn="r">
              <a:lnSpc>
                <a:spcPct val="100000"/>
              </a:lnSpc>
            </a:pPr>
            <a:r>
              <a:rPr lang="pt-BR" sz="2250" b="1" dirty="0"/>
              <a:t>Consultor Tributário</a:t>
            </a:r>
          </a:p>
        </p:txBody>
      </p:sp>
      <p:sp>
        <p:nvSpPr>
          <p:cNvPr id="4" name="Retângulo 3">
            <a:extLst>
              <a:ext uri="{FF2B5EF4-FFF2-40B4-BE49-F238E27FC236}">
                <a16:creationId xmlns:a16="http://schemas.microsoft.com/office/drawing/2014/main" id="{8841F7CC-F517-49A1-8816-3ADAD3E3CCEA}"/>
              </a:ext>
            </a:extLst>
          </p:cNvPr>
          <p:cNvSpPr/>
          <p:nvPr/>
        </p:nvSpPr>
        <p:spPr>
          <a:xfrm>
            <a:off x="2667000" y="6"/>
            <a:ext cx="6858000" cy="171446"/>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6750"/>
          </a:p>
        </p:txBody>
      </p:sp>
      <p:pic>
        <p:nvPicPr>
          <p:cNvPr id="6" name="Imagem 5" descr="Uma imagem contendo Forma&#10;&#10;Descrição gerada automaticamente">
            <a:extLst>
              <a:ext uri="{FF2B5EF4-FFF2-40B4-BE49-F238E27FC236}">
                <a16:creationId xmlns:a16="http://schemas.microsoft.com/office/drawing/2014/main" id="{0E15E741-EF86-4816-A883-1BAF2E1CE1E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38658"/>
          <a:stretch/>
        </p:blipFill>
        <p:spPr>
          <a:xfrm>
            <a:off x="0" y="1306425"/>
            <a:ext cx="2781773" cy="4534845"/>
          </a:xfrm>
          <a:prstGeom prst="rect">
            <a:avLst/>
          </a:prstGeom>
          <a:noFill/>
        </p:spPr>
      </p:pic>
      <p:cxnSp>
        <p:nvCxnSpPr>
          <p:cNvPr id="9" name="Conector reto 8">
            <a:extLst>
              <a:ext uri="{FF2B5EF4-FFF2-40B4-BE49-F238E27FC236}">
                <a16:creationId xmlns:a16="http://schemas.microsoft.com/office/drawing/2014/main" id="{C6C9FD14-39AC-4A39-A07D-E96B2CCCC965}"/>
              </a:ext>
            </a:extLst>
          </p:cNvPr>
          <p:cNvCxnSpPr>
            <a:cxnSpLocks/>
          </p:cNvCxnSpPr>
          <p:nvPr/>
        </p:nvCxnSpPr>
        <p:spPr>
          <a:xfrm>
            <a:off x="4560094" y="2559049"/>
            <a:ext cx="4617000" cy="0"/>
          </a:xfrm>
          <a:prstGeom prst="line">
            <a:avLst/>
          </a:prstGeom>
          <a:ln>
            <a:solidFill>
              <a:srgbClr val="860000"/>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93C4DD79-039E-4869-9ED3-64449F8C9712}"/>
              </a:ext>
            </a:extLst>
          </p:cNvPr>
          <p:cNvCxnSpPr>
            <a:cxnSpLocks/>
          </p:cNvCxnSpPr>
          <p:nvPr/>
        </p:nvCxnSpPr>
        <p:spPr>
          <a:xfrm>
            <a:off x="4560094" y="3666934"/>
            <a:ext cx="4617000" cy="0"/>
          </a:xfrm>
          <a:prstGeom prst="line">
            <a:avLst/>
          </a:prstGeom>
          <a:ln>
            <a:solidFill>
              <a:srgbClr val="860000"/>
            </a:solidFill>
          </a:ln>
        </p:spPr>
        <p:style>
          <a:lnRef idx="1">
            <a:schemeClr val="accent1"/>
          </a:lnRef>
          <a:fillRef idx="0">
            <a:schemeClr val="accent1"/>
          </a:fillRef>
          <a:effectRef idx="0">
            <a:schemeClr val="accent1"/>
          </a:effectRef>
          <a:fontRef idx="minor">
            <a:schemeClr val="tx1"/>
          </a:fontRef>
        </p:style>
      </p:cxnSp>
      <p:sp>
        <p:nvSpPr>
          <p:cNvPr id="15" name="Subtítulo 2">
            <a:extLst>
              <a:ext uri="{FF2B5EF4-FFF2-40B4-BE49-F238E27FC236}">
                <a16:creationId xmlns:a16="http://schemas.microsoft.com/office/drawing/2014/main" id="{80CE657D-66D5-435E-9747-0A310B0284B0}"/>
              </a:ext>
            </a:extLst>
          </p:cNvPr>
          <p:cNvSpPr txBox="1">
            <a:spLocks/>
          </p:cNvSpPr>
          <p:nvPr/>
        </p:nvSpPr>
        <p:spPr>
          <a:xfrm>
            <a:off x="4381500" y="3769390"/>
            <a:ext cx="5143500" cy="2011226"/>
          </a:xfrm>
          <a:prstGeom prst="rect">
            <a:avLst/>
          </a:prstGeom>
        </p:spPr>
        <p:txBody>
          <a:bodyPr vert="horz" lIns="342900" tIns="171450" rIns="342900" bIns="171450" rtlCol="0">
            <a:noAutofit/>
          </a:bodyPr>
          <a:lstStyle>
            <a:lvl1pPr marL="0" indent="0" algn="ctr" defTabSz="182880" rtl="0" eaLnBrk="1" latinLnBrk="0" hangingPunct="1">
              <a:lnSpc>
                <a:spcPct val="90000"/>
              </a:lnSpc>
              <a:spcBef>
                <a:spcPts val="200"/>
              </a:spcBef>
              <a:buFont typeface="Arial" panose="020B0604020202020204" pitchFamily="34" charset="0"/>
              <a:buNone/>
              <a:defRPr sz="480" kern="1200">
                <a:solidFill>
                  <a:schemeClr val="tx1"/>
                </a:solidFill>
                <a:latin typeface="+mn-lt"/>
                <a:ea typeface="+mn-ea"/>
                <a:cs typeface="+mn-cs"/>
              </a:defRPr>
            </a:lvl1pPr>
            <a:lvl2pPr marL="91440" indent="0" algn="ctr" defTabSz="182880" rtl="0" eaLnBrk="1" latinLnBrk="0" hangingPunct="1">
              <a:lnSpc>
                <a:spcPct val="90000"/>
              </a:lnSpc>
              <a:spcBef>
                <a:spcPts val="100"/>
              </a:spcBef>
              <a:buFont typeface="Arial" panose="020B0604020202020204" pitchFamily="34" charset="0"/>
              <a:buNone/>
              <a:defRPr sz="400" kern="1200">
                <a:solidFill>
                  <a:schemeClr val="tx1"/>
                </a:solidFill>
                <a:latin typeface="+mn-lt"/>
                <a:ea typeface="+mn-ea"/>
                <a:cs typeface="+mn-cs"/>
              </a:defRPr>
            </a:lvl2pPr>
            <a:lvl3pPr marL="182880" indent="0" algn="ctr" defTabSz="182880" rtl="0" eaLnBrk="1" latinLnBrk="0" hangingPunct="1">
              <a:lnSpc>
                <a:spcPct val="90000"/>
              </a:lnSpc>
              <a:spcBef>
                <a:spcPts val="100"/>
              </a:spcBef>
              <a:buFont typeface="Arial" panose="020B0604020202020204" pitchFamily="34" charset="0"/>
              <a:buNone/>
              <a:defRPr sz="360" kern="1200">
                <a:solidFill>
                  <a:schemeClr val="tx1"/>
                </a:solidFill>
                <a:latin typeface="+mn-lt"/>
                <a:ea typeface="+mn-ea"/>
                <a:cs typeface="+mn-cs"/>
              </a:defRPr>
            </a:lvl3pPr>
            <a:lvl4pPr marL="274320" indent="0" algn="ctr" defTabSz="182880" rtl="0" eaLnBrk="1" latinLnBrk="0" hangingPunct="1">
              <a:lnSpc>
                <a:spcPct val="90000"/>
              </a:lnSpc>
              <a:spcBef>
                <a:spcPts val="100"/>
              </a:spcBef>
              <a:buFont typeface="Arial" panose="020B0604020202020204" pitchFamily="34" charset="0"/>
              <a:buNone/>
              <a:defRPr sz="320" kern="1200">
                <a:solidFill>
                  <a:schemeClr val="tx1"/>
                </a:solidFill>
                <a:latin typeface="+mn-lt"/>
                <a:ea typeface="+mn-ea"/>
                <a:cs typeface="+mn-cs"/>
              </a:defRPr>
            </a:lvl4pPr>
            <a:lvl5pPr marL="365760" indent="0" algn="ctr" defTabSz="182880" rtl="0" eaLnBrk="1" latinLnBrk="0" hangingPunct="1">
              <a:lnSpc>
                <a:spcPct val="90000"/>
              </a:lnSpc>
              <a:spcBef>
                <a:spcPts val="100"/>
              </a:spcBef>
              <a:buFont typeface="Arial" panose="020B0604020202020204" pitchFamily="34" charset="0"/>
              <a:buNone/>
              <a:defRPr sz="320" kern="1200">
                <a:solidFill>
                  <a:schemeClr val="tx1"/>
                </a:solidFill>
                <a:latin typeface="+mn-lt"/>
                <a:ea typeface="+mn-ea"/>
                <a:cs typeface="+mn-cs"/>
              </a:defRPr>
            </a:lvl5pPr>
            <a:lvl6pPr marL="457200" indent="0" algn="ctr" defTabSz="182880" rtl="0" eaLnBrk="1" latinLnBrk="0" hangingPunct="1">
              <a:lnSpc>
                <a:spcPct val="90000"/>
              </a:lnSpc>
              <a:spcBef>
                <a:spcPts val="100"/>
              </a:spcBef>
              <a:buFont typeface="Arial" panose="020B0604020202020204" pitchFamily="34" charset="0"/>
              <a:buNone/>
              <a:defRPr sz="320" kern="1200">
                <a:solidFill>
                  <a:schemeClr val="tx1"/>
                </a:solidFill>
                <a:latin typeface="+mn-lt"/>
                <a:ea typeface="+mn-ea"/>
                <a:cs typeface="+mn-cs"/>
              </a:defRPr>
            </a:lvl6pPr>
            <a:lvl7pPr marL="548640" indent="0" algn="ctr" defTabSz="182880" rtl="0" eaLnBrk="1" latinLnBrk="0" hangingPunct="1">
              <a:lnSpc>
                <a:spcPct val="90000"/>
              </a:lnSpc>
              <a:spcBef>
                <a:spcPts val="100"/>
              </a:spcBef>
              <a:buFont typeface="Arial" panose="020B0604020202020204" pitchFamily="34" charset="0"/>
              <a:buNone/>
              <a:defRPr sz="320" kern="1200">
                <a:solidFill>
                  <a:schemeClr val="tx1"/>
                </a:solidFill>
                <a:latin typeface="+mn-lt"/>
                <a:ea typeface="+mn-ea"/>
                <a:cs typeface="+mn-cs"/>
              </a:defRPr>
            </a:lvl7pPr>
            <a:lvl8pPr marL="640080" indent="0" algn="ctr" defTabSz="182880" rtl="0" eaLnBrk="1" latinLnBrk="0" hangingPunct="1">
              <a:lnSpc>
                <a:spcPct val="90000"/>
              </a:lnSpc>
              <a:spcBef>
                <a:spcPts val="100"/>
              </a:spcBef>
              <a:buFont typeface="Arial" panose="020B0604020202020204" pitchFamily="34" charset="0"/>
              <a:buNone/>
              <a:defRPr sz="320" kern="1200">
                <a:solidFill>
                  <a:schemeClr val="tx1"/>
                </a:solidFill>
                <a:latin typeface="+mn-lt"/>
                <a:ea typeface="+mn-ea"/>
                <a:cs typeface="+mn-cs"/>
              </a:defRPr>
            </a:lvl8pPr>
            <a:lvl9pPr marL="731520" indent="0" algn="ctr" defTabSz="182880" rtl="0" eaLnBrk="1" latinLnBrk="0" hangingPunct="1">
              <a:lnSpc>
                <a:spcPct val="90000"/>
              </a:lnSpc>
              <a:spcBef>
                <a:spcPts val="100"/>
              </a:spcBef>
              <a:buFont typeface="Arial" panose="020B0604020202020204" pitchFamily="34" charset="0"/>
              <a:buNone/>
              <a:defRPr sz="320" kern="1200">
                <a:solidFill>
                  <a:schemeClr val="tx1"/>
                </a:solidFill>
                <a:latin typeface="+mn-lt"/>
                <a:ea typeface="+mn-ea"/>
                <a:cs typeface="+mn-cs"/>
              </a:defRPr>
            </a:lvl9pPr>
          </a:lstStyle>
          <a:p>
            <a:pPr algn="just">
              <a:lnSpc>
                <a:spcPct val="100000"/>
              </a:lnSpc>
              <a:spcAft>
                <a:spcPts val="3000"/>
              </a:spcAft>
            </a:pPr>
            <a:r>
              <a:rPr lang="pt-BR" sz="1875" b="1" dirty="0"/>
              <a:t>O título deste artigo é uma provocação para que as Administrações Tributárias Municipais enfrentem o grande desafio da centralização de plataformas de serviços das instituições financeiras. *Integra nos comentários.</a:t>
            </a:r>
          </a:p>
          <a:p>
            <a:pPr algn="just">
              <a:lnSpc>
                <a:spcPct val="100000"/>
              </a:lnSpc>
              <a:spcAft>
                <a:spcPts val="3000"/>
              </a:spcAft>
            </a:pPr>
            <a:endParaRPr lang="pt-BR" sz="1875"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5877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2FF0126-D8EC-B627-8F2E-0E272813E61C}"/>
              </a:ext>
            </a:extLst>
          </p:cNvPr>
          <p:cNvPicPr>
            <a:picLocks noChangeAspect="1"/>
          </p:cNvPicPr>
          <p:nvPr/>
        </p:nvPicPr>
        <p:blipFill rotWithShape="1">
          <a:blip r:embed="rId2"/>
          <a:srcRect l="29526" t="14345" r="29082" b="6753"/>
          <a:stretch/>
        </p:blipFill>
        <p:spPr>
          <a:xfrm>
            <a:off x="520859" y="353027"/>
            <a:ext cx="5046563" cy="5411165"/>
          </a:xfrm>
          <a:prstGeom prst="rect">
            <a:avLst/>
          </a:prstGeom>
        </p:spPr>
      </p:pic>
      <p:pic>
        <p:nvPicPr>
          <p:cNvPr id="7" name="Imagem 6">
            <a:extLst>
              <a:ext uri="{FF2B5EF4-FFF2-40B4-BE49-F238E27FC236}">
                <a16:creationId xmlns:a16="http://schemas.microsoft.com/office/drawing/2014/main" id="{34168D3F-7160-F6E8-FB31-FE79951628F0}"/>
              </a:ext>
            </a:extLst>
          </p:cNvPr>
          <p:cNvPicPr>
            <a:picLocks noChangeAspect="1"/>
          </p:cNvPicPr>
          <p:nvPr/>
        </p:nvPicPr>
        <p:blipFill rotWithShape="1">
          <a:blip r:embed="rId3"/>
          <a:srcRect l="28291" t="13671" r="26044" b="13924"/>
          <a:stretch/>
        </p:blipFill>
        <p:spPr>
          <a:xfrm>
            <a:off x="5903089" y="575839"/>
            <a:ext cx="5567422" cy="4965540"/>
          </a:xfrm>
          <a:prstGeom prst="rect">
            <a:avLst/>
          </a:prstGeom>
        </p:spPr>
      </p:pic>
    </p:spTree>
    <p:extLst>
      <p:ext uri="{BB962C8B-B14F-4D97-AF65-F5344CB8AC3E}">
        <p14:creationId xmlns:p14="http://schemas.microsoft.com/office/powerpoint/2010/main" val="2779769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E50F578-04AE-83B4-22A8-3B52F8C34F20}"/>
              </a:ext>
            </a:extLst>
          </p:cNvPr>
          <p:cNvSpPr txBox="1"/>
          <p:nvPr/>
        </p:nvSpPr>
        <p:spPr>
          <a:xfrm>
            <a:off x="742709" y="699142"/>
            <a:ext cx="10706582" cy="5355312"/>
          </a:xfrm>
          <a:prstGeom prst="rect">
            <a:avLst/>
          </a:prstGeom>
          <a:noFill/>
        </p:spPr>
        <p:txBody>
          <a:bodyPr wrap="square">
            <a:spAutoFit/>
          </a:bodyPr>
          <a:lstStyle/>
          <a:p>
            <a:pPr algn="just"/>
            <a:r>
              <a:rPr lang="pt-BR" dirty="0">
                <a:latin typeface="Arial" panose="020B0604020202020204" pitchFamily="34" charset="0"/>
                <a:cs typeface="Arial" panose="020B0604020202020204" pitchFamily="34" charset="0"/>
              </a:rPr>
              <a:t>A Primeira Turma do Superior Tribunal de Justiça (STJ) decidiu, em análise de recurso em abril, que não é possível deduzir materiais da base de cálculo do ISS da construção civil, restabelecendo a tributação sobre o preço total do serviço. A medida é benéfica aos Municípios, que recolhe o tributo, mas a Confederação Nacional de Municípios (CNM) alerta que não há pacificação sobre o tema e que a decisão inova em relação a precedentes anteriores do próprio STJ, sendo necessário acompanhar os próximos julgados sobre o tema.</a:t>
            </a:r>
          </a:p>
          <a:p>
            <a:pPr algn="just"/>
            <a:endParaRPr lang="pt-BR" dirty="0">
              <a:latin typeface="Arial" panose="020B0604020202020204" pitchFamily="34" charset="0"/>
              <a:cs typeface="Arial" panose="020B0604020202020204" pitchFamily="34" charset="0"/>
            </a:endParaRPr>
          </a:p>
          <a:p>
            <a:pPr algn="just"/>
            <a:r>
              <a:rPr lang="pt-BR" dirty="0">
                <a:latin typeface="Arial" panose="020B0604020202020204" pitchFamily="34" charset="0"/>
                <a:cs typeface="Arial" panose="020B0604020202020204" pitchFamily="34" charset="0"/>
              </a:rPr>
              <a:t>No histórico de decisões do STJ, desde 2011, a Corte admitia pacificamente a exclusão dos materiais que se incorporam à obra, sejam os produzidos pelo prestador ou os adquiridos de lojas de materiais de construção. Em julho de 2020, o Pleno do Supremo Tribunal Federal (STF) confirmou a constitucionalidade dessas deduções na análise do RE 603497 com repercussão geral (tema 247 – Incidência do ISS sobre materiais empregados na construção civil).</a:t>
            </a:r>
          </a:p>
          <a:p>
            <a:pPr algn="just"/>
            <a:endParaRPr lang="pt-BR" dirty="0">
              <a:latin typeface="Arial" panose="020B0604020202020204" pitchFamily="34" charset="0"/>
              <a:cs typeface="Arial" panose="020B0604020202020204" pitchFamily="34" charset="0"/>
            </a:endParaRPr>
          </a:p>
          <a:p>
            <a:pPr algn="just"/>
            <a:r>
              <a:rPr lang="pt-BR" dirty="0">
                <a:latin typeface="Arial" panose="020B0604020202020204" pitchFamily="34" charset="0"/>
                <a:cs typeface="Arial" panose="020B0604020202020204" pitchFamily="34" charset="0"/>
              </a:rPr>
              <a:t>O STF, no entanto, deixou, para manifestação do STJ, a definição da abrangência da expressão “materiais fornecidos pelo prestador”. O Tribunal é responsável por julgar as questões relativas à interpretação de lei federal. A CNM reforça que a decisão recente da Primeira Turma do STJ – sobre o REsp 1.916.376/RS – muda o entendimento histórico do Tribunal. E, por ora, não há previsão no sentido de que a matéria seja deliberada na Segunda Turma para saber, ao certo, qual será o entendimento do STJ a respeito do tema.</a:t>
            </a:r>
          </a:p>
        </p:txBody>
      </p:sp>
    </p:spTree>
    <p:extLst>
      <p:ext uri="{BB962C8B-B14F-4D97-AF65-F5344CB8AC3E}">
        <p14:creationId xmlns:p14="http://schemas.microsoft.com/office/powerpoint/2010/main" val="1326108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2C9042D-4DB2-F395-B834-6D78152F3C35}"/>
              </a:ext>
            </a:extLst>
          </p:cNvPr>
          <p:cNvPicPr>
            <a:picLocks noChangeAspect="1"/>
          </p:cNvPicPr>
          <p:nvPr/>
        </p:nvPicPr>
        <p:blipFill rotWithShape="1">
          <a:blip r:embed="rId2"/>
          <a:srcRect l="36980" t="14008" r="34399" b="8185"/>
          <a:stretch/>
        </p:blipFill>
        <p:spPr>
          <a:xfrm>
            <a:off x="798654" y="402445"/>
            <a:ext cx="3958542" cy="6053109"/>
          </a:xfrm>
          <a:prstGeom prst="rect">
            <a:avLst/>
          </a:prstGeom>
        </p:spPr>
      </p:pic>
      <p:pic>
        <p:nvPicPr>
          <p:cNvPr id="5" name="Imagem 4">
            <a:extLst>
              <a:ext uri="{FF2B5EF4-FFF2-40B4-BE49-F238E27FC236}">
                <a16:creationId xmlns:a16="http://schemas.microsoft.com/office/drawing/2014/main" id="{28466B9B-E192-5862-28C7-217D4C13C32D}"/>
              </a:ext>
            </a:extLst>
          </p:cNvPr>
          <p:cNvPicPr>
            <a:picLocks noChangeAspect="1"/>
          </p:cNvPicPr>
          <p:nvPr/>
        </p:nvPicPr>
        <p:blipFill rotWithShape="1">
          <a:blip r:embed="rId3"/>
          <a:srcRect l="36994" t="14684" r="33924" b="6666"/>
          <a:stretch/>
        </p:blipFill>
        <p:spPr>
          <a:xfrm>
            <a:off x="7434806" y="590307"/>
            <a:ext cx="3958542" cy="6021807"/>
          </a:xfrm>
          <a:prstGeom prst="rect">
            <a:avLst/>
          </a:prstGeom>
        </p:spPr>
      </p:pic>
    </p:spTree>
    <p:extLst>
      <p:ext uri="{BB962C8B-B14F-4D97-AF65-F5344CB8AC3E}">
        <p14:creationId xmlns:p14="http://schemas.microsoft.com/office/powerpoint/2010/main" val="3052376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130" name="Group 1">
            <a:extLst>
              <a:ext uri="{FF2B5EF4-FFF2-40B4-BE49-F238E27FC236}">
                <a16:creationId xmlns:a16="http://schemas.microsoft.com/office/drawing/2014/main" id="{A791213B-B5C6-4FBD-8C60-77AC4ED8E3DE}"/>
              </a:ext>
            </a:extLst>
          </p:cNvPr>
          <p:cNvGrpSpPr>
            <a:grpSpLocks/>
          </p:cNvGrpSpPr>
          <p:nvPr/>
        </p:nvGrpSpPr>
        <p:grpSpPr bwMode="auto">
          <a:xfrm>
            <a:off x="1524000" y="-90488"/>
            <a:ext cx="5715000" cy="5781676"/>
            <a:chOff x="0" y="-57"/>
            <a:chExt cx="3600" cy="3642"/>
          </a:xfrm>
        </p:grpSpPr>
        <p:sp>
          <p:nvSpPr>
            <p:cNvPr id="304135" name="AutoShape 7" descr="wlmailhtml:%7bC1AA2326-013D-46C2-BE43-E31E6582E4E6%7dmid://00000030/!cid:B0960AE2713740758CF6F9F7E2C6A33C@MauroHidalgoPC">
              <a:hlinkClick r:id="rId2"/>
              <a:extLst>
                <a:ext uri="{FF2B5EF4-FFF2-40B4-BE49-F238E27FC236}">
                  <a16:creationId xmlns:a16="http://schemas.microsoft.com/office/drawing/2014/main" id="{720C7872-7E4A-4FD7-B8CA-07800E40F6FA}"/>
                </a:ext>
              </a:extLst>
            </p:cNvPr>
            <p:cNvSpPr>
              <a:spLocks noChangeAspect="1" noChangeArrowheads="1"/>
            </p:cNvSpPr>
            <p:nvPr/>
          </p:nvSpPr>
          <p:spPr bwMode="auto">
            <a:xfrm>
              <a:off x="0" y="-57"/>
              <a:ext cx="3600" cy="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solidFill>
                  <a:srgbClr val="000000"/>
                </a:solidFill>
                <a:latin typeface="Arial" panose="020B0604020202020204" pitchFamily="34" charset="0"/>
              </a:endParaRPr>
            </a:p>
          </p:txBody>
        </p:sp>
        <p:sp>
          <p:nvSpPr>
            <p:cNvPr id="304136" name="Rectangle 6">
              <a:hlinkClick r:id="rId3"/>
              <a:extLst>
                <a:ext uri="{FF2B5EF4-FFF2-40B4-BE49-F238E27FC236}">
                  <a16:creationId xmlns:a16="http://schemas.microsoft.com/office/drawing/2014/main" id="{0482842C-9DC3-4434-B557-25BBE65CD6C2}"/>
                </a:ext>
              </a:extLst>
            </p:cNvPr>
            <p:cNvSpPr>
              <a:spLocks noChangeArrowheads="1"/>
            </p:cNvSpPr>
            <p:nvPr/>
          </p:nvSpPr>
          <p:spPr bwMode="auto">
            <a:xfrm>
              <a:off x="2802" y="1974"/>
              <a:ext cx="504"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solidFill>
                  <a:srgbClr val="000000"/>
                </a:solidFill>
                <a:latin typeface="Arial" panose="020B0604020202020204" pitchFamily="34" charset="0"/>
              </a:endParaRPr>
            </a:p>
          </p:txBody>
        </p:sp>
        <p:sp>
          <p:nvSpPr>
            <p:cNvPr id="304137" name="Rectangle 5">
              <a:hlinkClick r:id="rId4"/>
              <a:extLst>
                <a:ext uri="{FF2B5EF4-FFF2-40B4-BE49-F238E27FC236}">
                  <a16:creationId xmlns:a16="http://schemas.microsoft.com/office/drawing/2014/main" id="{B82CD171-CF01-47A7-AC89-757836BAF464}"/>
                </a:ext>
              </a:extLst>
            </p:cNvPr>
            <p:cNvSpPr>
              <a:spLocks noChangeArrowheads="1"/>
            </p:cNvSpPr>
            <p:nvPr/>
          </p:nvSpPr>
          <p:spPr bwMode="auto">
            <a:xfrm>
              <a:off x="2670" y="3354"/>
              <a:ext cx="7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solidFill>
                  <a:srgbClr val="000000"/>
                </a:solidFill>
                <a:latin typeface="Arial" panose="020B0604020202020204" pitchFamily="34" charset="0"/>
              </a:endParaRPr>
            </a:p>
          </p:txBody>
        </p:sp>
        <p:sp>
          <p:nvSpPr>
            <p:cNvPr id="304138" name="Rectangle 4">
              <a:hlinkClick r:id="rId5"/>
              <a:extLst>
                <a:ext uri="{FF2B5EF4-FFF2-40B4-BE49-F238E27FC236}">
                  <a16:creationId xmlns:a16="http://schemas.microsoft.com/office/drawing/2014/main" id="{A84FD710-3C93-4B66-8989-C06CB160D433}"/>
                </a:ext>
              </a:extLst>
            </p:cNvPr>
            <p:cNvSpPr>
              <a:spLocks noChangeArrowheads="1"/>
            </p:cNvSpPr>
            <p:nvPr/>
          </p:nvSpPr>
          <p:spPr bwMode="auto">
            <a:xfrm>
              <a:off x="174" y="3402"/>
              <a:ext cx="120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solidFill>
                  <a:srgbClr val="000000"/>
                </a:solidFill>
                <a:latin typeface="Arial" panose="020B0604020202020204" pitchFamily="34" charset="0"/>
              </a:endParaRPr>
            </a:p>
          </p:txBody>
        </p:sp>
        <p:sp>
          <p:nvSpPr>
            <p:cNvPr id="304139" name="Rectangle 3">
              <a:hlinkClick r:id="rId2"/>
              <a:extLst>
                <a:ext uri="{FF2B5EF4-FFF2-40B4-BE49-F238E27FC236}">
                  <a16:creationId xmlns:a16="http://schemas.microsoft.com/office/drawing/2014/main" id="{3C3BC6E8-AB9C-4995-833C-433843223A1A}"/>
                </a:ext>
              </a:extLst>
            </p:cNvPr>
            <p:cNvSpPr>
              <a:spLocks noChangeArrowheads="1"/>
            </p:cNvSpPr>
            <p:nvPr/>
          </p:nvSpPr>
          <p:spPr bwMode="auto">
            <a:xfrm>
              <a:off x="1824" y="1470"/>
              <a:ext cx="157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solidFill>
                  <a:srgbClr val="000000"/>
                </a:solidFill>
                <a:latin typeface="Arial" panose="020B0604020202020204" pitchFamily="34" charset="0"/>
              </a:endParaRPr>
            </a:p>
          </p:txBody>
        </p:sp>
      </p:grpSp>
      <p:pic>
        <p:nvPicPr>
          <p:cNvPr id="304131" name="Picture 8">
            <a:extLst>
              <a:ext uri="{FF2B5EF4-FFF2-40B4-BE49-F238E27FC236}">
                <a16:creationId xmlns:a16="http://schemas.microsoft.com/office/drawing/2014/main" id="{9487F9FF-548F-4B9C-BF3D-328396FCB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0581" y="888017"/>
            <a:ext cx="4041058" cy="440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2" name="CaixaDeTexto 4">
            <a:extLst>
              <a:ext uri="{FF2B5EF4-FFF2-40B4-BE49-F238E27FC236}">
                <a16:creationId xmlns:a16="http://schemas.microsoft.com/office/drawing/2014/main" id="{6759C3FE-11FB-4F3D-A89E-A4CB516C8CA7}"/>
              </a:ext>
            </a:extLst>
          </p:cNvPr>
          <p:cNvSpPr txBox="1">
            <a:spLocks noChangeArrowheads="1"/>
          </p:cNvSpPr>
          <p:nvPr/>
        </p:nvSpPr>
        <p:spPr bwMode="auto">
          <a:xfrm>
            <a:off x="1739106" y="5128370"/>
            <a:ext cx="8713787" cy="4619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kumimoji="1" lang="pt-BR" altLang="pt-BR" sz="2400" dirty="0">
                <a:solidFill>
                  <a:srgbClr val="FFFFFF"/>
                </a:solidFill>
                <a:latin typeface="Arial" panose="020B0604020202020204" pitchFamily="34" charset="0"/>
              </a:rPr>
              <a:t>http://www.fiscosoft.com.br/regulamento-simples-nacional</a:t>
            </a:r>
          </a:p>
        </p:txBody>
      </p:sp>
      <p:sp>
        <p:nvSpPr>
          <p:cNvPr id="304133" name="CaixaDeTexto 9">
            <a:extLst>
              <a:ext uri="{FF2B5EF4-FFF2-40B4-BE49-F238E27FC236}">
                <a16:creationId xmlns:a16="http://schemas.microsoft.com/office/drawing/2014/main" id="{8AFD0ECC-1120-4828-8CF4-FE633E8D1283}"/>
              </a:ext>
            </a:extLst>
          </p:cNvPr>
          <p:cNvSpPr txBox="1">
            <a:spLocks noChangeArrowheads="1"/>
          </p:cNvSpPr>
          <p:nvPr/>
        </p:nvSpPr>
        <p:spPr bwMode="auto">
          <a:xfrm>
            <a:off x="6968056" y="1055658"/>
            <a:ext cx="346581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pt-BR" sz="1800" b="1" dirty="0">
                <a:solidFill>
                  <a:srgbClr val="1F497D"/>
                </a:solidFill>
                <a:latin typeface="Arial" panose="020B0604020202020204" pitchFamily="34" charset="0"/>
              </a:rPr>
              <a:t>Alfredo Portinari Maranca -</a:t>
            </a:r>
            <a:r>
              <a:rPr lang="pt-BR" altLang="pt-BR" sz="1800" dirty="0">
                <a:solidFill>
                  <a:srgbClr val="1F497D"/>
                </a:solidFill>
                <a:latin typeface="Arial" panose="020B0604020202020204" pitchFamily="34" charset="0"/>
              </a:rPr>
              <a:t> Agente Fiscal de Rendas da Secretaria da Fazenda de São Paulo. Membro da Secretaria Executiva do Comitê Gestor do Simples Nacional – Ministério da Fazenda.</a:t>
            </a:r>
          </a:p>
          <a:p>
            <a:pPr algn="just" eaLnBrk="1" hangingPunct="1">
              <a:spcBef>
                <a:spcPct val="0"/>
              </a:spcBef>
              <a:buFontTx/>
              <a:buNone/>
            </a:pPr>
            <a:endParaRPr lang="pt-BR" altLang="pt-BR" sz="1800" dirty="0">
              <a:solidFill>
                <a:srgbClr val="1F497D"/>
              </a:solidFill>
              <a:latin typeface="Arial" panose="020B0604020202020204" pitchFamily="34" charset="0"/>
            </a:endParaRPr>
          </a:p>
          <a:p>
            <a:pPr algn="just" eaLnBrk="1" hangingPunct="1">
              <a:spcBef>
                <a:spcPct val="0"/>
              </a:spcBef>
              <a:buFontTx/>
              <a:buNone/>
            </a:pPr>
            <a:r>
              <a:rPr lang="pt-BR" altLang="pt-BR" sz="1800" b="1" dirty="0">
                <a:solidFill>
                  <a:srgbClr val="1F497D"/>
                </a:solidFill>
                <a:latin typeface="Arial" panose="020B0604020202020204" pitchFamily="34" charset="0"/>
              </a:rPr>
              <a:t>Mauro Hidalgo -</a:t>
            </a:r>
            <a:r>
              <a:rPr lang="pt-BR" altLang="pt-BR" sz="1800" dirty="0">
                <a:solidFill>
                  <a:srgbClr val="1F497D"/>
                </a:solidFill>
                <a:latin typeface="Arial" panose="020B0604020202020204" pitchFamily="34" charset="0"/>
              </a:rPr>
              <a:t> Agente Fiscal da Receita Municipal de Porto Alegre. Participou da Secretaria Executiva do Comitê Gestor do Simples Nacional – Ministério da Fazenda.</a:t>
            </a:r>
          </a:p>
        </p:txBody>
      </p:sp>
      <p:sp>
        <p:nvSpPr>
          <p:cNvPr id="304134" name="CaixaDeTexto 10">
            <a:extLst>
              <a:ext uri="{FF2B5EF4-FFF2-40B4-BE49-F238E27FC236}">
                <a16:creationId xmlns:a16="http://schemas.microsoft.com/office/drawing/2014/main" id="{AC7C0BA9-2AD7-4C65-BDEE-7DD748E72B83}"/>
              </a:ext>
            </a:extLst>
          </p:cNvPr>
          <p:cNvSpPr txBox="1">
            <a:spLocks noChangeArrowheads="1"/>
          </p:cNvSpPr>
          <p:nvPr/>
        </p:nvSpPr>
        <p:spPr bwMode="auto">
          <a:xfrm>
            <a:off x="1703387" y="338138"/>
            <a:ext cx="8713787" cy="5222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pt-BR" sz="2800" b="1">
                <a:solidFill>
                  <a:srgbClr val="FFFFFF"/>
                </a:solidFill>
                <a:latin typeface="Arial" panose="020B0604020202020204" pitchFamily="34" charset="0"/>
              </a:rPr>
              <a:t>Regulamento do Simples Nacional – Comentado</a:t>
            </a:r>
            <a:endParaRPr lang="pt-BR" altLang="pt-BR" sz="2800">
              <a:solidFill>
                <a:srgbClr val="FFFFFF"/>
              </a:solidFill>
              <a:latin typeface="Arial" panose="020B0604020202020204" pitchFamily="34" charset="0"/>
            </a:endParaRPr>
          </a:p>
        </p:txBody>
      </p:sp>
    </p:spTree>
    <p:extLst>
      <p:ext uri="{BB962C8B-B14F-4D97-AF65-F5344CB8AC3E}">
        <p14:creationId xmlns:p14="http://schemas.microsoft.com/office/powerpoint/2010/main" val="547763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E66467B-E65D-BF60-C81E-5921B943C151}"/>
              </a:ext>
            </a:extLst>
          </p:cNvPr>
          <p:cNvPicPr>
            <a:picLocks noChangeAspect="1"/>
          </p:cNvPicPr>
          <p:nvPr/>
        </p:nvPicPr>
        <p:blipFill>
          <a:blip r:embed="rId2"/>
          <a:stretch>
            <a:fillRect/>
          </a:stretch>
        </p:blipFill>
        <p:spPr>
          <a:xfrm>
            <a:off x="1006581" y="325693"/>
            <a:ext cx="6858000" cy="5105400"/>
          </a:xfrm>
          <a:prstGeom prst="rect">
            <a:avLst/>
          </a:prstGeom>
        </p:spPr>
      </p:pic>
      <p:pic>
        <p:nvPicPr>
          <p:cNvPr id="4" name="Imagem 3" descr="Uma imagem contendo nome da empresa&#10;&#10;Descrição gerada automaticamente">
            <a:extLst>
              <a:ext uri="{FF2B5EF4-FFF2-40B4-BE49-F238E27FC236}">
                <a16:creationId xmlns:a16="http://schemas.microsoft.com/office/drawing/2014/main" id="{E97A3237-5E79-609E-9159-C1F0C1D09B4E}"/>
              </a:ext>
            </a:extLst>
          </p:cNvPr>
          <p:cNvPicPr>
            <a:picLocks noChangeAspect="1"/>
          </p:cNvPicPr>
          <p:nvPr/>
        </p:nvPicPr>
        <p:blipFill rotWithShape="1">
          <a:blip r:embed="rId3">
            <a:extLst>
              <a:ext uri="{28A0092B-C50C-407E-A947-70E740481C1C}">
                <a14:useLocalDpi xmlns:a14="http://schemas.microsoft.com/office/drawing/2010/main" val="0"/>
              </a:ext>
            </a:extLst>
          </a:blip>
          <a:srcRect t="20887" b="15641"/>
          <a:stretch/>
        </p:blipFill>
        <p:spPr>
          <a:xfrm>
            <a:off x="7004381" y="3694472"/>
            <a:ext cx="3657600" cy="2321535"/>
          </a:xfrm>
          <a:prstGeom prst="rect">
            <a:avLst/>
          </a:prstGeom>
        </p:spPr>
      </p:pic>
      <p:sp>
        <p:nvSpPr>
          <p:cNvPr id="6" name="CaixaDeTexto 5">
            <a:extLst>
              <a:ext uri="{FF2B5EF4-FFF2-40B4-BE49-F238E27FC236}">
                <a16:creationId xmlns:a16="http://schemas.microsoft.com/office/drawing/2014/main" id="{B2C7F796-AAAD-837A-1005-6B6919DAA2E8}"/>
              </a:ext>
            </a:extLst>
          </p:cNvPr>
          <p:cNvSpPr txBox="1"/>
          <p:nvPr/>
        </p:nvSpPr>
        <p:spPr>
          <a:xfrm>
            <a:off x="8042786" y="1132204"/>
            <a:ext cx="3765756" cy="2031325"/>
          </a:xfrm>
          <a:prstGeom prst="rect">
            <a:avLst/>
          </a:prstGeom>
          <a:noFill/>
        </p:spPr>
        <p:txBody>
          <a:bodyPr wrap="square">
            <a:spAutoFit/>
          </a:bodyPr>
          <a:lstStyle/>
          <a:p>
            <a:pPr algn="just"/>
            <a:r>
              <a:rPr lang="pt-BR" dirty="0">
                <a:solidFill>
                  <a:srgbClr val="002060"/>
                </a:solidFill>
              </a:rPr>
              <a:t>Mauro Hidalgo – Auditor-Fiscal da Receita Municipal de Porto Alegre. Bacharel em Administração Pública e em Ciências Jurídicas e Sociais pela PUCRS. Especialista em Direito Tributário, Econômico e Financeiro pela UFRGS.</a:t>
            </a:r>
          </a:p>
        </p:txBody>
      </p:sp>
    </p:spTree>
    <p:extLst>
      <p:ext uri="{BB962C8B-B14F-4D97-AF65-F5344CB8AC3E}">
        <p14:creationId xmlns:p14="http://schemas.microsoft.com/office/powerpoint/2010/main" val="4259718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Imagem 1" descr="capa livro.jpg">
            <a:extLst>
              <a:ext uri="{FF2B5EF4-FFF2-40B4-BE49-F238E27FC236}">
                <a16:creationId xmlns:a16="http://schemas.microsoft.com/office/drawing/2014/main" id="{43774F89-22CE-4CD5-8AEF-0252B2535C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8992" y="303022"/>
            <a:ext cx="3070741" cy="434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CaixaDeTexto 2">
            <a:extLst>
              <a:ext uri="{FF2B5EF4-FFF2-40B4-BE49-F238E27FC236}">
                <a16:creationId xmlns:a16="http://schemas.microsoft.com/office/drawing/2014/main" id="{1FB4D7A1-F440-4B2A-9988-0BB3636A0761}"/>
              </a:ext>
            </a:extLst>
          </p:cNvPr>
          <p:cNvSpPr txBox="1">
            <a:spLocks noChangeArrowheads="1"/>
          </p:cNvSpPr>
          <p:nvPr/>
        </p:nvSpPr>
        <p:spPr bwMode="auto">
          <a:xfrm>
            <a:off x="1307691" y="708089"/>
            <a:ext cx="56043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just">
              <a:spcBef>
                <a:spcPct val="0"/>
              </a:spcBef>
            </a:pPr>
            <a:r>
              <a:rPr kumimoji="1" lang="pt-BR" altLang="pt-BR" sz="1600" b="1" dirty="0">
                <a:solidFill>
                  <a:srgbClr val="002060"/>
                </a:solidFill>
              </a:rPr>
              <a:t>Mauro Hidalgo - </a:t>
            </a:r>
            <a:r>
              <a:rPr kumimoji="1" lang="pt-BR" altLang="pt-BR" sz="1600" dirty="0">
                <a:solidFill>
                  <a:srgbClr val="002060"/>
                </a:solidFill>
              </a:rPr>
              <a:t>Agente Fiscal da Receita Municipal de Porto Alegre. Bacharel em Administração Pública e em Ciências Jurídicas e Sociais pela PUCRS. Especialista em Direito Tributário, Econômico e Financeiro pela UFRGS.</a:t>
            </a:r>
          </a:p>
          <a:p>
            <a:pPr algn="just">
              <a:spcBef>
                <a:spcPct val="0"/>
              </a:spcBef>
            </a:pPr>
            <a:r>
              <a:rPr kumimoji="1" lang="pt-BR" altLang="pt-BR" sz="1600" dirty="0">
                <a:solidFill>
                  <a:srgbClr val="002060"/>
                </a:solidFill>
              </a:rPr>
              <a:t> </a:t>
            </a:r>
          </a:p>
          <a:p>
            <a:pPr algn="just">
              <a:spcBef>
                <a:spcPct val="0"/>
              </a:spcBef>
            </a:pPr>
            <a:r>
              <a:rPr kumimoji="1" lang="pt-BR" altLang="pt-BR" sz="1600" b="1" dirty="0">
                <a:solidFill>
                  <a:srgbClr val="002060"/>
                </a:solidFill>
              </a:rPr>
              <a:t>João Bretanha - </a:t>
            </a:r>
            <a:r>
              <a:rPr kumimoji="1" lang="pt-BR" altLang="pt-BR" sz="1600" dirty="0">
                <a:solidFill>
                  <a:srgbClr val="002060"/>
                </a:solidFill>
              </a:rPr>
              <a:t>Agente Fiscal da Receita Municipal de Porto Alegre. Bacharel em Administração de Empresas pela FAPCARS. </a:t>
            </a:r>
          </a:p>
          <a:p>
            <a:pPr algn="just">
              <a:spcBef>
                <a:spcPct val="0"/>
              </a:spcBef>
            </a:pPr>
            <a:endParaRPr kumimoji="1" lang="pt-BR" altLang="pt-BR" sz="1600" dirty="0">
              <a:solidFill>
                <a:srgbClr val="002060"/>
              </a:solidFill>
            </a:endParaRPr>
          </a:p>
          <a:p>
            <a:pPr algn="just">
              <a:spcBef>
                <a:spcPct val="0"/>
              </a:spcBef>
            </a:pPr>
            <a:r>
              <a:rPr kumimoji="1" lang="pt-BR" altLang="pt-BR" sz="1600" b="1" dirty="0">
                <a:solidFill>
                  <a:srgbClr val="002060"/>
                </a:solidFill>
              </a:rPr>
              <a:t>Daniela Boito Maurmann Hidalgo - </a:t>
            </a:r>
            <a:br>
              <a:rPr kumimoji="1" lang="pt-BR" altLang="pt-BR" sz="1600" dirty="0">
                <a:solidFill>
                  <a:srgbClr val="002060"/>
                </a:solidFill>
              </a:rPr>
            </a:br>
            <a:r>
              <a:rPr kumimoji="1" lang="pt-BR" altLang="pt-BR" sz="1600" dirty="0">
                <a:solidFill>
                  <a:srgbClr val="002060"/>
                </a:solidFill>
              </a:rPr>
              <a:t>Defensora Pública do Estado do Rio Grande do Sul com atuação especializada em matéria tributária estadual e municipal. Mestre em Direito Público pela UNISINOS – Universidade do Vale do Rio dos Sinos. </a:t>
            </a:r>
          </a:p>
        </p:txBody>
      </p:sp>
      <p:sp>
        <p:nvSpPr>
          <p:cNvPr id="305156" name="CaixaDeTexto 4">
            <a:extLst>
              <a:ext uri="{FF2B5EF4-FFF2-40B4-BE49-F238E27FC236}">
                <a16:creationId xmlns:a16="http://schemas.microsoft.com/office/drawing/2014/main" id="{8808AAE1-0C8C-439C-8D15-9AB1E658822D}"/>
              </a:ext>
            </a:extLst>
          </p:cNvPr>
          <p:cNvSpPr txBox="1">
            <a:spLocks noChangeArrowheads="1"/>
          </p:cNvSpPr>
          <p:nvPr/>
        </p:nvSpPr>
        <p:spPr bwMode="auto">
          <a:xfrm>
            <a:off x="1307691" y="4894793"/>
            <a:ext cx="9442042" cy="660433"/>
          </a:xfrm>
          <a:prstGeom prst="rect">
            <a:avLst/>
          </a:prstGeom>
          <a:solidFill>
            <a:srgbClr val="D09E00"/>
          </a:solidFill>
          <a:ln>
            <a:noFill/>
          </a:ln>
        </p:spPr>
        <p:txBody>
          <a:bodyPr wrap="squar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a:spcBef>
                <a:spcPct val="0"/>
              </a:spcBef>
            </a:pPr>
            <a:r>
              <a:rPr kumimoji="1" lang="pt-BR" altLang="pt-BR" sz="3600" dirty="0">
                <a:solidFill>
                  <a:srgbClr val="FFFFFF"/>
                </a:solidFill>
              </a:rPr>
              <a:t>www.fiscosoft.com.br/livro-riss</a:t>
            </a:r>
          </a:p>
        </p:txBody>
      </p:sp>
    </p:spTree>
    <p:extLst>
      <p:ext uri="{BB962C8B-B14F-4D97-AF65-F5344CB8AC3E}">
        <p14:creationId xmlns:p14="http://schemas.microsoft.com/office/powerpoint/2010/main" val="759044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a:extLst>
              <a:ext uri="{FF2B5EF4-FFF2-40B4-BE49-F238E27FC236}">
                <a16:creationId xmlns:a16="http://schemas.microsoft.com/office/drawing/2014/main" id="{A5FAD0AA-CEB3-4E92-8F34-90BB37403586}"/>
              </a:ext>
            </a:extLst>
          </p:cNvPr>
          <p:cNvGraphicFramePr>
            <a:graphicFrameLocks noChangeAspect="1"/>
          </p:cNvGraphicFramePr>
          <p:nvPr/>
        </p:nvGraphicFramePr>
        <p:xfrm>
          <a:off x="1774826" y="1484314"/>
          <a:ext cx="4752975" cy="3578225"/>
        </p:xfrm>
        <a:graphic>
          <a:graphicData uri="http://schemas.openxmlformats.org/presentationml/2006/ole">
            <mc:AlternateContent xmlns:mc="http://schemas.openxmlformats.org/markup-compatibility/2006">
              <mc:Choice xmlns:v="urn:schemas-microsoft-com:vml" Requires="v">
                <p:oleObj r:id="rId3" imgW="6095238" imgH="4571429" progId="Paint.Picture">
                  <p:embed/>
                </p:oleObj>
              </mc:Choice>
              <mc:Fallback>
                <p:oleObj r:id="rId3" imgW="6095238" imgH="4571429" progId="Paint.Picture">
                  <p:embed/>
                  <p:pic>
                    <p:nvPicPr>
                      <p:cNvPr id="91138" name="Object 2">
                        <a:extLst>
                          <a:ext uri="{FF2B5EF4-FFF2-40B4-BE49-F238E27FC236}">
                            <a16:creationId xmlns:a16="http://schemas.microsoft.com/office/drawing/2014/main" id="{A5FAD0AA-CEB3-4E92-8F34-90BB37403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484314"/>
                        <a:ext cx="475297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1139" name="Picture 3" descr="C:\Documents and Settings\User\Meus documentos\Minhas imagens\simples.jpg">
            <a:extLst>
              <a:ext uri="{FF2B5EF4-FFF2-40B4-BE49-F238E27FC236}">
                <a16:creationId xmlns:a16="http://schemas.microsoft.com/office/drawing/2014/main" id="{714B6E01-29F8-4791-939F-C9F455DF82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1628775"/>
            <a:ext cx="2376488"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a:extLst>
              <a:ext uri="{FF2B5EF4-FFF2-40B4-BE49-F238E27FC236}">
                <a16:creationId xmlns:a16="http://schemas.microsoft.com/office/drawing/2014/main" id="{99A48ABE-2C14-4BFB-93AA-0F766729B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832" y="692697"/>
            <a:ext cx="3206750" cy="419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6640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07457D8A-F735-41FB-86DF-25528484EFA7}"/>
              </a:ext>
            </a:extLst>
          </p:cNvPr>
          <p:cNvSpPr>
            <a:spLocks noGrp="1" noChangeArrowheads="1"/>
          </p:cNvSpPr>
          <p:nvPr>
            <p:ph type="ctrTitle"/>
          </p:nvPr>
        </p:nvSpPr>
        <p:spPr>
          <a:xfrm>
            <a:off x="5197574" y="2600048"/>
            <a:ext cx="5959794" cy="1091456"/>
          </a:xfrm>
        </p:spPr>
        <p:txBody>
          <a:bodyPr/>
          <a:lstStyle/>
          <a:p>
            <a:pPr algn="r" eaLnBrk="1" hangingPunct="1"/>
            <a:r>
              <a:rPr lang="pt-BR" altLang="pt-BR" sz="4800" b="1" dirty="0">
                <a:solidFill>
                  <a:srgbClr val="002060"/>
                </a:solidFill>
                <a:latin typeface="Arial" panose="020B0604020202020204" pitchFamily="34" charset="0"/>
                <a:cs typeface="Arial" panose="020B0604020202020204" pitchFamily="34" charset="0"/>
              </a:rPr>
              <a:t>MAURO HIDALGO</a:t>
            </a:r>
            <a:br>
              <a:rPr lang="pt-BR" altLang="pt-BR" sz="4800" b="1" dirty="0">
                <a:solidFill>
                  <a:srgbClr val="002060"/>
                </a:solidFill>
                <a:latin typeface="Arial" panose="020B0604020202020204" pitchFamily="34" charset="0"/>
                <a:cs typeface="Arial" panose="020B0604020202020204" pitchFamily="34" charset="0"/>
              </a:rPr>
            </a:br>
            <a:r>
              <a:rPr lang="pt-BR" altLang="pt-BR" sz="1800" b="1" dirty="0">
                <a:solidFill>
                  <a:srgbClr val="002060"/>
                </a:solidFill>
                <a:latin typeface="Arial" panose="020B0604020202020204" pitchFamily="34" charset="0"/>
                <a:cs typeface="Arial" panose="020B0604020202020204" pitchFamily="34" charset="0"/>
              </a:rPr>
              <a:t>MINISTRANTE</a:t>
            </a:r>
            <a:endParaRPr lang="pt-BR" altLang="pt-BR" sz="4800" b="1" dirty="0">
              <a:solidFill>
                <a:srgbClr val="002060"/>
              </a:solidFill>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68D4D82F-B273-4D38-8EC3-E258F242A13A}"/>
              </a:ext>
            </a:extLst>
          </p:cNvPr>
          <p:cNvSpPr>
            <a:spLocks noGrp="1"/>
          </p:cNvSpPr>
          <p:nvPr>
            <p:ph type="subTitle" idx="1"/>
          </p:nvPr>
        </p:nvSpPr>
        <p:spPr>
          <a:xfrm>
            <a:off x="796413" y="3900872"/>
            <a:ext cx="10360955" cy="1423932"/>
          </a:xfrm>
        </p:spPr>
        <p:txBody>
          <a:bodyPr rtlCol="0">
            <a:noAutofit/>
          </a:bodyPr>
          <a:lstStyle/>
          <a:p>
            <a:pPr algn="r">
              <a:defRPr/>
            </a:pPr>
            <a:r>
              <a:rPr lang="pt-BR" sz="3600" b="1" dirty="0">
                <a:solidFill>
                  <a:srgbClr val="002060"/>
                </a:solidFill>
                <a:ea typeface="Times New Roman" panose="02020603050405020304" pitchFamily="18" charset="0"/>
                <a:cs typeface="Times New Roman" panose="02020603050405020304" pitchFamily="18" charset="0"/>
              </a:rPr>
              <a:t>Obrigado pela participação!</a:t>
            </a:r>
          </a:p>
          <a:p>
            <a:pPr algn="r">
              <a:defRPr/>
            </a:pPr>
            <a:endParaRPr lang="pt-BR" sz="2000" dirty="0">
              <a:solidFill>
                <a:srgbClr val="002060"/>
              </a:solidFill>
              <a:ea typeface="Times New Roman" panose="02020603050405020304" pitchFamily="18" charset="0"/>
              <a:cs typeface="Times New Roman" panose="02020603050405020304" pitchFamily="18" charset="0"/>
            </a:endParaRPr>
          </a:p>
          <a:p>
            <a:pPr algn="r" eaLnBrk="1">
              <a:spcAft>
                <a:spcPct val="0"/>
              </a:spcAft>
              <a:buClrTx/>
            </a:pPr>
            <a:r>
              <a:rPr lang="pt-BR" altLang="pt-BR" sz="2000" dirty="0">
                <a:solidFill>
                  <a:srgbClr val="002060"/>
                </a:solidFill>
              </a:rPr>
              <a:t>E-mail: maurohidalgo.tek@gmail.com</a:t>
            </a:r>
          </a:p>
          <a:p>
            <a:pPr algn="r" eaLnBrk="1">
              <a:spcAft>
                <a:spcPct val="0"/>
              </a:spcAft>
              <a:buClrTx/>
            </a:pPr>
            <a:r>
              <a:rPr lang="pt-BR" altLang="pt-BR" sz="2000" dirty="0">
                <a:solidFill>
                  <a:srgbClr val="002060"/>
                </a:solidFill>
              </a:rPr>
              <a:t>WhatsApp: 51 99545-6440</a:t>
            </a:r>
          </a:p>
          <a:p>
            <a:pPr algn="r">
              <a:defRPr/>
            </a:pPr>
            <a:endParaRPr lang="pt-BR" sz="2000" dirty="0">
              <a:solidFill>
                <a:srgbClr val="002060"/>
              </a:solidFill>
              <a:ea typeface="Times New Roman" panose="02020603050405020304" pitchFamily="18" charset="0"/>
              <a:cs typeface="Times New Roman" panose="02020603050405020304" pitchFamily="18" charset="0"/>
            </a:endParaRPr>
          </a:p>
          <a:p>
            <a:pPr algn="r">
              <a:defRPr/>
            </a:pPr>
            <a:endParaRPr lang="pt-BR" sz="2000" dirty="0">
              <a:solidFill>
                <a:srgbClr val="002060"/>
              </a:solidFill>
            </a:endParaRPr>
          </a:p>
          <a:p>
            <a:pPr algn="r">
              <a:defRPr/>
            </a:pPr>
            <a:endParaRPr lang="pt-BR" sz="2000" dirty="0">
              <a:solidFill>
                <a:srgbClr val="002060"/>
              </a:solidFill>
            </a:endParaRPr>
          </a:p>
        </p:txBody>
      </p:sp>
      <p:cxnSp>
        <p:nvCxnSpPr>
          <p:cNvPr id="9" name="Conector reto 8">
            <a:extLst>
              <a:ext uri="{FF2B5EF4-FFF2-40B4-BE49-F238E27FC236}">
                <a16:creationId xmlns:a16="http://schemas.microsoft.com/office/drawing/2014/main" id="{3C019440-A7F6-4B09-BF8A-CE32148D845A}"/>
              </a:ext>
            </a:extLst>
          </p:cNvPr>
          <p:cNvCxnSpPr>
            <a:cxnSpLocks/>
          </p:cNvCxnSpPr>
          <p:nvPr/>
        </p:nvCxnSpPr>
        <p:spPr>
          <a:xfrm>
            <a:off x="5266874" y="3781534"/>
            <a:ext cx="5890494" cy="0"/>
          </a:xfrm>
          <a:prstGeom prst="line">
            <a:avLst/>
          </a:prstGeom>
          <a:ln w="38100">
            <a:solidFill>
              <a:srgbClr val="860000"/>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E12CF0B2-0881-FA55-3110-A0895789A9C5}"/>
              </a:ext>
            </a:extLst>
          </p:cNvPr>
          <p:cNvSpPr txBox="1"/>
          <p:nvPr/>
        </p:nvSpPr>
        <p:spPr>
          <a:xfrm>
            <a:off x="594307" y="575006"/>
            <a:ext cx="8032955" cy="1495281"/>
          </a:xfrm>
          <a:prstGeom prst="rect">
            <a:avLst/>
          </a:prstGeom>
          <a:noFill/>
        </p:spPr>
        <p:txBody>
          <a:bodyPr wrap="square">
            <a:spAutoFit/>
          </a:bodyPr>
          <a:lstStyle/>
          <a:p>
            <a:pPr algn="just">
              <a:lnSpc>
                <a:spcPct val="130000"/>
              </a:lnSpc>
              <a:spcBef>
                <a:spcPct val="50000"/>
              </a:spcBef>
              <a:defRPr/>
            </a:pPr>
            <a:r>
              <a:rPr lang="pt-BR" i="1" dirty="0">
                <a:solidFill>
                  <a:srgbClr val="002060"/>
                </a:solidFill>
                <a:latin typeface="Arial" panose="020B0604020202020204" pitchFamily="34" charset="0"/>
                <a:cs typeface="Arial" panose="020B0604020202020204" pitchFamily="34" charset="0"/>
              </a:rPr>
              <a:t>...não há corpo sem células. Não há Estado sem Municipalidades. Não pode existir matéria vivente sem vida orgânica. Não se pode imaginar existência de Nação, existência de povo constituído, existência de Estado, sem vida municipal. </a:t>
            </a:r>
            <a:r>
              <a:rPr lang="pt-BR" b="1" i="1" dirty="0">
                <a:solidFill>
                  <a:srgbClr val="002060"/>
                </a:solidFill>
                <a:latin typeface="Arial" panose="020B0604020202020204" pitchFamily="34" charset="0"/>
                <a:cs typeface="Arial" panose="020B0604020202020204" pitchFamily="34" charset="0"/>
              </a:rPr>
              <a:t>Rui Barbosa </a:t>
            </a:r>
          </a:p>
        </p:txBody>
      </p:sp>
      <p:pic>
        <p:nvPicPr>
          <p:cNvPr id="12" name="Imagem 11">
            <a:extLst>
              <a:ext uri="{FF2B5EF4-FFF2-40B4-BE49-F238E27FC236}">
                <a16:creationId xmlns:a16="http://schemas.microsoft.com/office/drawing/2014/main" id="{CF8298C3-FFB0-6EEE-0682-7DA7DDBEB127}"/>
              </a:ext>
            </a:extLst>
          </p:cNvPr>
          <p:cNvPicPr>
            <a:picLocks noChangeAspect="1"/>
          </p:cNvPicPr>
          <p:nvPr/>
        </p:nvPicPr>
        <p:blipFill>
          <a:blip r:embed="rId2"/>
          <a:stretch>
            <a:fillRect/>
          </a:stretch>
        </p:blipFill>
        <p:spPr>
          <a:xfrm>
            <a:off x="9085007" y="513856"/>
            <a:ext cx="2072362" cy="2043896"/>
          </a:xfrm>
          <a:prstGeom prst="rect">
            <a:avLst/>
          </a:prstGeom>
          <a:noFill/>
          <a:ln w="76200">
            <a:solidFill>
              <a:schemeClr val="bg1"/>
            </a:solidFill>
          </a:ln>
        </p:spPr>
      </p:pic>
    </p:spTree>
    <p:extLst>
      <p:ext uri="{BB962C8B-B14F-4D97-AF65-F5344CB8AC3E}">
        <p14:creationId xmlns:p14="http://schemas.microsoft.com/office/powerpoint/2010/main" val="975945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B812D9C-770C-45A3-AB9A-C78D288307D6}"/>
              </a:ext>
            </a:extLst>
          </p:cNvPr>
          <p:cNvGraphicFramePr/>
          <p:nvPr>
            <p:extLst>
              <p:ext uri="{D42A27DB-BD31-4B8C-83A1-F6EECF244321}">
                <p14:modId xmlns:p14="http://schemas.microsoft.com/office/powerpoint/2010/main" val="1132554050"/>
              </p:ext>
            </p:extLst>
          </p:nvPr>
        </p:nvGraphicFramePr>
        <p:xfrm>
          <a:off x="2071396" y="1219405"/>
          <a:ext cx="8163985" cy="439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747" name="CaixaDeTexto 2">
            <a:extLst>
              <a:ext uri="{FF2B5EF4-FFF2-40B4-BE49-F238E27FC236}">
                <a16:creationId xmlns:a16="http://schemas.microsoft.com/office/drawing/2014/main" id="{988B6C02-B0E4-2EA8-ADB1-B5DBCB4283E3}"/>
              </a:ext>
            </a:extLst>
          </p:cNvPr>
          <p:cNvSpPr txBox="1">
            <a:spLocks noChangeArrowheads="1"/>
          </p:cNvSpPr>
          <p:nvPr/>
        </p:nvSpPr>
        <p:spPr bwMode="auto">
          <a:xfrm>
            <a:off x="344128" y="297069"/>
            <a:ext cx="1150374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imes New Roman" panose="02020603050405020304" pitchFamily="18" charset="0"/>
                <a:ea typeface="MS PGothic" panose="020B0600070205080204" pitchFamily="34" charset="-128"/>
              </a:defRPr>
            </a:lvl1pPr>
            <a:lvl2pPr marL="742950" indent="-285750">
              <a:defRPr kumimoji="1">
                <a:solidFill>
                  <a:schemeClr val="tx1"/>
                </a:solidFill>
                <a:latin typeface="Times New Roman" panose="02020603050405020304" pitchFamily="18" charset="0"/>
                <a:ea typeface="MS PGothic" panose="020B0600070205080204" pitchFamily="34" charset="-128"/>
              </a:defRPr>
            </a:lvl2pPr>
            <a:lvl3pPr marL="1143000" indent="-228600">
              <a:defRPr kumimoji="1">
                <a:solidFill>
                  <a:schemeClr val="tx1"/>
                </a:solidFill>
                <a:latin typeface="Times New Roman" panose="02020603050405020304" pitchFamily="18" charset="0"/>
                <a:ea typeface="MS PGothic" panose="020B0600070205080204" pitchFamily="34" charset="-128"/>
              </a:defRPr>
            </a:lvl3pPr>
            <a:lvl4pPr marL="1600200" indent="-228600">
              <a:defRPr kumimoji="1">
                <a:solidFill>
                  <a:schemeClr val="tx1"/>
                </a:solidFill>
                <a:latin typeface="Times New Roman" panose="02020603050405020304" pitchFamily="18" charset="0"/>
                <a:ea typeface="MS PGothic" panose="020B0600070205080204" pitchFamily="34" charset="-128"/>
              </a:defRPr>
            </a:lvl4pPr>
            <a:lvl5pPr marL="2057400" indent="-22860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algn="just" eaLnBrk="1" hangingPunct="1"/>
            <a:r>
              <a:rPr lang="pt-BR" altLang="pt-BR" b="1" dirty="0">
                <a:solidFill>
                  <a:srgbClr val="002060"/>
                </a:solidFill>
                <a:latin typeface="Arial" panose="020B0604020202020204" pitchFamily="34" charset="0"/>
                <a:cs typeface="Arial" panose="020B0604020202020204" pitchFamily="34" charset="0"/>
              </a:rPr>
              <a:t>O PROCESSO ADMINISTRATIVO FISCAL PRECISA TER UMA BASE SÓLIDA E SER EQUILIBRADO PARA QUE A CONSTITUIÇÃO DO CRÉDITO DEFINITIVO SE TRANSFORME EM RECURSOS PARA O MUNICÍPIO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55DFF75-EED8-5F17-10F6-2CED637D962A}"/>
              </a:ext>
            </a:extLst>
          </p:cNvPr>
          <p:cNvSpPr>
            <a:spLocks noChangeArrowheads="1"/>
          </p:cNvSpPr>
          <p:nvPr/>
        </p:nvSpPr>
        <p:spPr bwMode="auto">
          <a:xfrm>
            <a:off x="285945" y="223605"/>
            <a:ext cx="11517279" cy="2015823"/>
          </a:xfrm>
          <a:prstGeom prst="rect">
            <a:avLst/>
          </a:prstGeom>
          <a:solidFill>
            <a:schemeClr val="bg2">
              <a:lumMod val="90000"/>
            </a:schemeClr>
          </a:solidFill>
          <a:ln>
            <a:noFill/>
          </a:ln>
          <a:effectLst/>
        </p:spPr>
        <p:txBody>
          <a:bodyPr vert="horz" wrap="square" lIns="457056" tIns="177744" rIns="91440" bIns="177744"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Char char="•"/>
              <a:tabLst/>
            </a:pPr>
            <a:r>
              <a:rPr kumimoji="0" lang="pt-BR" altLang="zh-CN" sz="16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 P</a:t>
            </a:r>
            <a:r>
              <a:rPr kumimoji="0" lang="pt-BR" altLang="zh-CN" sz="1600" b="1" i="0" u="none" strike="noStrike" cap="none" normalizeH="0" baseline="0" dirty="0" bmk="">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ROLEGÔMENOS:</a:t>
            </a:r>
          </a:p>
          <a:p>
            <a:pPr marR="0" lvl="0" algn="just" defTabSz="914400" rtl="0" eaLnBrk="0" fontAlgn="base" latinLnBrk="0" hangingPunct="0">
              <a:lnSpc>
                <a:spcPct val="100000"/>
              </a:lnSpc>
              <a:spcBef>
                <a:spcPct val="0"/>
              </a:spcBef>
              <a:spcAft>
                <a:spcPct val="0"/>
              </a:spcAft>
              <a:buClrTx/>
              <a:buSzTx/>
              <a:buFontTx/>
              <a:buChar char="•"/>
              <a:tabLst/>
            </a:pPr>
            <a:endParaRPr kumimoji="0" lang="pt-BR" altLang="zh-CN" sz="1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R="0" lvl="0" algn="just" defTabSz="914400" rtl="0" eaLnBrk="0" fontAlgn="base" latinLnBrk="0" hangingPunct="0">
              <a:lnSpc>
                <a:spcPct val="150000"/>
              </a:lnSpc>
              <a:spcBef>
                <a:spcPct val="0"/>
              </a:spcBef>
              <a:spcAft>
                <a:spcPct val="0"/>
              </a:spcAft>
              <a:buClrTx/>
              <a:buSzTx/>
              <a:buFontTx/>
              <a:buChar char="•"/>
              <a:tabLst/>
            </a:pPr>
            <a:r>
              <a:rPr kumimoji="0" lang="pt-BR" altLang="zh-CN"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O processo administrativo é o conjunto de atos praticados pelos servidores públicos com a finalidade de cumprir a legislação a qual se vincula. Esses atos devem ser demonstrados e devidamente registrados por meio de informações em documentos oficiais do ente federativo.</a:t>
            </a:r>
            <a:endParaRPr kumimoji="0" lang="pt-BR" altLang="zh-CN" sz="2800" b="0" i="0" u="none" strike="noStrike" cap="none" normalizeH="0" baseline="0" dirty="0">
              <a:ln>
                <a:noFill/>
              </a:ln>
              <a:solidFill>
                <a:srgbClr val="002060"/>
              </a:solidFill>
              <a:effectLst/>
              <a:latin typeface="Arial" panose="020B0604020202020204" pitchFamily="34" charset="0"/>
            </a:endParaRPr>
          </a:p>
        </p:txBody>
      </p:sp>
      <p:sp>
        <p:nvSpPr>
          <p:cNvPr id="6" name="CaixaDeTexto 5">
            <a:extLst>
              <a:ext uri="{FF2B5EF4-FFF2-40B4-BE49-F238E27FC236}">
                <a16:creationId xmlns:a16="http://schemas.microsoft.com/office/drawing/2014/main" id="{47D5EB19-7B45-99D1-EED3-EAA120C967D9}"/>
              </a:ext>
            </a:extLst>
          </p:cNvPr>
          <p:cNvSpPr txBox="1"/>
          <p:nvPr/>
        </p:nvSpPr>
        <p:spPr>
          <a:xfrm>
            <a:off x="285945" y="2153300"/>
            <a:ext cx="11517278" cy="3693319"/>
          </a:xfrm>
          <a:prstGeom prst="rect">
            <a:avLst/>
          </a:prstGeom>
          <a:noFill/>
        </p:spPr>
        <p:txBody>
          <a:bodyPr wrap="square">
            <a:spAutoFit/>
          </a:bodyPr>
          <a:lstStyle/>
          <a:p>
            <a:pPr algn="just"/>
            <a:endParaRPr lang="pt-BR" dirty="0">
              <a:solidFill>
                <a:srgbClr val="002060"/>
              </a:solidFill>
            </a:endParaRPr>
          </a:p>
          <a:p>
            <a:pPr algn="just"/>
            <a:r>
              <a:rPr lang="pt-BR" dirty="0">
                <a:solidFill>
                  <a:srgbClr val="002060"/>
                </a:solidFill>
              </a:rPr>
              <a:t>Assim, o ente federativo deverá observar o devido processo legal para o consequente julgamento de qualquer impugnação, conforme o que preceitua o inciso LIV do art. 5º da Constituição Federal.  No processo legal devem ser observadas, rigorosamente, as normas legais preestabelecidas.</a:t>
            </a:r>
          </a:p>
          <a:p>
            <a:pPr algn="just"/>
            <a:endParaRPr lang="pt-BR" dirty="0">
              <a:solidFill>
                <a:srgbClr val="002060"/>
              </a:solidFill>
            </a:endParaRPr>
          </a:p>
          <a:p>
            <a:pPr algn="just"/>
            <a:r>
              <a:rPr lang="pt-BR" dirty="0">
                <a:solidFill>
                  <a:srgbClr val="002060"/>
                </a:solidFill>
              </a:rPr>
              <a:t>A ausência de observância desses princípios, que dificultam ou impossibilitam a defesa do contribuinte, é causa para a nulidade da autuação. Assim, todos os procedimentos de uma fiscalização tributária e todo o processo administrativo de controle interno da legalidade dos atos administrativos se desenvolvem exatamente nos termos previstos previamente na legislação.</a:t>
            </a:r>
          </a:p>
          <a:p>
            <a:pPr algn="just"/>
            <a:endParaRPr lang="pt-BR" dirty="0">
              <a:solidFill>
                <a:srgbClr val="002060"/>
              </a:solidFill>
            </a:endParaRPr>
          </a:p>
          <a:p>
            <a:pPr algn="just"/>
            <a:r>
              <a:rPr lang="pt-BR" dirty="0">
                <a:solidFill>
                  <a:srgbClr val="002060"/>
                </a:solidFill>
              </a:rPr>
              <a:t>O Processo Administrativo Tributário, bem como seus atos formais, observará as determinações emanadas da Lei Municipal e atenderão, dentre outros, aos seguintes princípios, garantias e direitos do contribuinte, conforme se relaciona:</a:t>
            </a:r>
          </a:p>
        </p:txBody>
      </p:sp>
    </p:spTree>
    <p:extLst>
      <p:ext uri="{BB962C8B-B14F-4D97-AF65-F5344CB8AC3E}">
        <p14:creationId xmlns:p14="http://schemas.microsoft.com/office/powerpoint/2010/main" val="438785124"/>
      </p:ext>
    </p:extLst>
  </p:cSld>
  <p:clrMapOvr>
    <a:masterClrMapping/>
  </p:clrMapOvr>
</p:sld>
</file>

<file path=ppt/theme/theme1.xml><?xml version="1.0" encoding="utf-8"?>
<a:theme xmlns:a="http://schemas.openxmlformats.org/drawingml/2006/main" name="Tema do Office 2013 - 2022">
  <a:themeElements>
    <a:clrScheme name="Tema do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20819</TotalTime>
  <Words>7773</Words>
  <Application>Microsoft Office PowerPoint</Application>
  <PresentationFormat>Widescreen</PresentationFormat>
  <Paragraphs>617</Paragraphs>
  <Slides>78</Slides>
  <Notes>8</Notes>
  <HiddenSlides>0</HiddenSlides>
  <MMClips>0</MMClips>
  <ScaleCrop>false</ScaleCrop>
  <HeadingPairs>
    <vt:vector size="8" baseType="variant">
      <vt:variant>
        <vt:lpstr>Fontes usadas</vt:lpstr>
      </vt:variant>
      <vt:variant>
        <vt:i4>5</vt:i4>
      </vt:variant>
      <vt:variant>
        <vt:lpstr>Tema</vt:lpstr>
      </vt:variant>
      <vt:variant>
        <vt:i4>1</vt:i4>
      </vt:variant>
      <vt:variant>
        <vt:lpstr>Servidores OLE inseridos</vt:lpstr>
      </vt:variant>
      <vt:variant>
        <vt:i4>1</vt:i4>
      </vt:variant>
      <vt:variant>
        <vt:lpstr>Títulos de slides</vt:lpstr>
      </vt:variant>
      <vt:variant>
        <vt:i4>78</vt:i4>
      </vt:variant>
    </vt:vector>
  </HeadingPairs>
  <TitlesOfParts>
    <vt:vector size="85" baseType="lpstr">
      <vt:lpstr>MS Mincho</vt:lpstr>
      <vt:lpstr>Arial</vt:lpstr>
      <vt:lpstr>Calibri</vt:lpstr>
      <vt:lpstr>Calibri Light</vt:lpstr>
      <vt:lpstr>Times New Roman</vt:lpstr>
      <vt:lpstr>Tema do Office 2013 - 2022</vt:lpstr>
      <vt:lpstr>Bitmap Image</vt:lpstr>
      <vt:lpstr>Apresentação do PowerPoint</vt:lpstr>
      <vt:lpstr>MAURO HIDALGO MINISTRANTE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 QUE OS BANCOS NÃO EMITEM NOTA FISCAL DE SERVIÇOS???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MAURO HIDALGO MINISTRANTE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Mauro Hidalgo</dc:creator>
  <cp:lastModifiedBy>Mauro Hidalgo</cp:lastModifiedBy>
  <cp:revision>11</cp:revision>
  <dcterms:created xsi:type="dcterms:W3CDTF">2021-03-04T13:06:54Z</dcterms:created>
  <dcterms:modified xsi:type="dcterms:W3CDTF">2024-05-22T11:31:32Z</dcterms:modified>
</cp:coreProperties>
</file>