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63" r:id="rId2"/>
    <p:sldId id="298" r:id="rId3"/>
    <p:sldId id="283" r:id="rId4"/>
    <p:sldId id="256" r:id="rId5"/>
    <p:sldId id="260" r:id="rId6"/>
    <p:sldId id="264" r:id="rId7"/>
    <p:sldId id="305" r:id="rId8"/>
    <p:sldId id="306" r:id="rId9"/>
    <p:sldId id="259" r:id="rId10"/>
    <p:sldId id="258" r:id="rId11"/>
    <p:sldId id="265" r:id="rId12"/>
    <p:sldId id="274" r:id="rId13"/>
    <p:sldId id="275" r:id="rId14"/>
    <p:sldId id="276" r:id="rId15"/>
    <p:sldId id="277" r:id="rId16"/>
    <p:sldId id="278" r:id="rId17"/>
    <p:sldId id="299" r:id="rId18"/>
    <p:sldId id="257" r:id="rId19"/>
    <p:sldId id="284" r:id="rId20"/>
    <p:sldId id="285" r:id="rId21"/>
    <p:sldId id="286" r:id="rId22"/>
    <p:sldId id="288" r:id="rId23"/>
    <p:sldId id="289" r:id="rId24"/>
    <p:sldId id="287" r:id="rId25"/>
    <p:sldId id="300" r:id="rId26"/>
    <p:sldId id="303" r:id="rId27"/>
    <p:sldId id="301" r:id="rId28"/>
    <p:sldId id="302" r:id="rId29"/>
    <p:sldId id="304" r:id="rId30"/>
    <p:sldId id="290" r:id="rId31"/>
    <p:sldId id="271" r:id="rId32"/>
    <p:sldId id="267" r:id="rId33"/>
    <p:sldId id="261" r:id="rId34"/>
    <p:sldId id="268" r:id="rId35"/>
    <p:sldId id="266" r:id="rId36"/>
    <p:sldId id="281" r:id="rId37"/>
    <p:sldId id="269" r:id="rId38"/>
    <p:sldId id="307" r:id="rId39"/>
    <p:sldId id="308" r:id="rId40"/>
    <p:sldId id="297" r:id="rId4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B2457-4B92-4D0B-A91C-AF75FD891C02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22B84-DC87-408D-BFEA-D0B3063719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51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22B84-DC87-408D-BFEA-D0B30637191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21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41B2A-4809-2474-C17C-AC30941CC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448180-4CEE-26B1-DAD6-44B87D0885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3D2BA1-7DD3-975E-20EA-2B5A0738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41150E-45D8-84AA-15EC-5CD009FAE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C8B55EF-3CC0-1FAD-22FC-B7ACCB53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707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45BCC0-DDFA-808A-87DC-721C9CFB9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E36A972-8640-277F-FDB3-684B9590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01A356-6F84-81FC-0D33-1BD339F35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3B462D-01B7-BFE0-4E89-D00109ED5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CC1E33-CFCC-D15B-51BE-D791EB1AD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86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9DA475-8B6B-7EBA-20C0-A93343EBB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2F9AE0-208B-3DCE-13DC-1015B7D2B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387C6A-7A3B-E2CD-4B82-61D81D5E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8EE80B-6652-9D09-4D76-048B3A706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4C9887-2A57-13E3-3307-C06A628E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20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85B6A1-7C03-6B2A-3585-6584D346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305C58-E6EA-FDD5-DFC3-DFD2A6F2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A9B2F9-1412-4741-9E2F-F2770875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EC99ED5-2E60-96E7-FDA3-A951B5A2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BB4152-CEBD-502A-4A4F-4FDC03EA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79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1201D-EAC9-76B5-8981-7181EFFCE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2A58D5-689E-447A-996B-FDBDA7092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AEA1E-2716-5265-16DB-01DE2375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ED75CC-2CDB-6EFE-7BEA-B58F67F22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FBF793-DABA-2749-E6BD-E0176122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97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20E2D-4675-FF09-5684-C4F7C31CF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BCEB24-AA52-FC16-8F72-15216E780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F53F63-304F-4C6A-6992-27DBC649E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FC61484-EA20-E277-FA71-FA6ACADE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0E9AA8-9164-4450-E392-BECB02D1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7BFC10-3EBB-AA4B-26F2-2D5444FD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19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D41A2-CA1B-3DD6-6082-63801F83D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351E1C-3627-B00B-2026-999B36BDB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AB7588-0FA4-381F-ED5A-983D117A8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637B8C7-3A2C-A44A-A990-F91F09758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D5B1B76-5700-4518-66A7-1F6845D99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FA7AB3F-0EB6-B5F2-5A27-A09DC9D2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CBC4987-62F2-0819-A947-C88ABBCAD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8311A97-DCD7-E69F-9695-42F500827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93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574910-8FE5-4474-B3B1-23744CE3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100780-676B-5645-D1E4-82B35344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B04DF14-DE07-3548-506D-1D0807C1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D18C940-600E-9E86-75EE-65E6C0D9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14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53AD826-23F5-BF7B-1313-621BF830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E3A629F-8DBD-8E3D-EB4E-6E5D7B25F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2DC606-4826-2A65-30B8-43305820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69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D76FF-17DA-CD39-8665-3FF2F30C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7A823B-0DF9-CF19-C20B-3947B9AAB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AE171B2-4024-B3DE-2B90-D79C28088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60A0B2-EE52-7F31-7DBD-B408EB24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9BD830-1ED0-8092-2489-62B6A893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42088D-07FB-591F-229C-290BF52DE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4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CE9F6-9895-6247-C62D-BB8CC6BE9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8569A2-BC32-ED50-6A4D-85125E2F8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38663FD-DEF8-52C7-9AA3-471BF7CFC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6D43D5-44C7-BB28-5E63-233BA38DB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635881-EBFC-4666-4AA8-A6BBAE87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723789-07A1-08A3-CBFF-1BEE9E10D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93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D76FBC-3231-BF50-AFE4-757563E6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2B4D22-3544-34F5-8CE9-2CF10B159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85CA14-0047-7966-6521-719853B28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6ECF4-A70C-4F98-942E-3F8B6C6E2EDD}" type="datetimeFigureOut">
              <a:rPr lang="pt-BR" smtClean="0"/>
              <a:t>28/04/2025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4CD77D-0211-458F-5192-CB0F0E2AD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400652-6F13-88E4-B30E-6EE3E80F9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0CB2D-2DB9-4AEA-B351-AEA31B67CC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34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1DFC3DA-53E0-27DB-6D5D-E54BA6E663A9}"/>
              </a:ext>
            </a:extLst>
          </p:cNvPr>
          <p:cNvSpPr txBox="1"/>
          <p:nvPr/>
        </p:nvSpPr>
        <p:spPr>
          <a:xfrm>
            <a:off x="0" y="103239"/>
            <a:ext cx="12192000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Reforma da Tributação Sobre o Consumo                           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IVA dual (CBS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IBS) </a:t>
            </a: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CBS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surge, e serão extintos 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PIS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Cofins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(Fat./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R.Br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 e Importação)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(competência da União).</a:t>
            </a:r>
          </a:p>
          <a:p>
            <a:pPr marL="0" indent="0">
              <a:buNone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O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IBS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surge, e serão extintos 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o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(competência dos Municípios, Estados e Distrito Federal):</a:t>
            </a:r>
          </a:p>
          <a:p>
            <a:pPr marL="0" indent="0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Arrecadação centralizada no CG IBS     não cumulatividade plena e imunidade nas exportações.</a:t>
            </a: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Fato gerador no destino + população representando 80% no IPM para repasse aos Municípios     radical redistribuição da arrecadação sobre o consumo. 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ta: para a Direita 1">
            <a:extLst>
              <a:ext uri="{FF2B5EF4-FFF2-40B4-BE49-F238E27FC236}">
                <a16:creationId xmlns:a16="http://schemas.microsoft.com/office/drawing/2014/main" id="{95D026B2-D398-F818-5D8D-2F9B8B63B6E8}"/>
              </a:ext>
            </a:extLst>
          </p:cNvPr>
          <p:cNvSpPr/>
          <p:nvPr/>
        </p:nvSpPr>
        <p:spPr>
          <a:xfrm>
            <a:off x="6396006" y="4450628"/>
            <a:ext cx="329378" cy="206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8580F5EE-5A93-BE9C-438D-9169CD8D4E02}"/>
              </a:ext>
            </a:extLst>
          </p:cNvPr>
          <p:cNvSpPr/>
          <p:nvPr/>
        </p:nvSpPr>
        <p:spPr>
          <a:xfrm>
            <a:off x="3935081" y="6159506"/>
            <a:ext cx="329378" cy="206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970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0642740-CC5D-6CCD-A943-0AD00A55B3D9}"/>
              </a:ext>
            </a:extLst>
          </p:cNvPr>
          <p:cNvSpPr txBox="1"/>
          <p:nvPr/>
        </p:nvSpPr>
        <p:spPr>
          <a:xfrm>
            <a:off x="0" y="54215"/>
            <a:ext cx="120002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IBS </a:t>
            </a:r>
          </a:p>
          <a:p>
            <a:pPr marL="0" indent="0" algn="ctr"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A01BCD-5C46-843E-9BA8-236AC1C34559}"/>
              </a:ext>
            </a:extLst>
          </p:cNvPr>
          <p:cNvSpPr txBox="1"/>
          <p:nvPr/>
        </p:nvSpPr>
        <p:spPr>
          <a:xfrm>
            <a:off x="5692877" y="272845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8D0C695-B4F1-6112-969C-FABB30E05223}"/>
              </a:ext>
            </a:extLst>
          </p:cNvPr>
          <p:cNvSpPr/>
          <p:nvPr/>
        </p:nvSpPr>
        <p:spPr>
          <a:xfrm>
            <a:off x="545691" y="1961534"/>
            <a:ext cx="5024284" cy="34953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84587FA-4498-9F2D-8B06-DD0800A2E523}"/>
              </a:ext>
            </a:extLst>
          </p:cNvPr>
          <p:cNvSpPr/>
          <p:nvPr/>
        </p:nvSpPr>
        <p:spPr>
          <a:xfrm>
            <a:off x="6730180" y="1821426"/>
            <a:ext cx="4916129" cy="373871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C72D2C5D-102B-3A9C-EB0B-2EDBD6DD3F6D}"/>
              </a:ext>
            </a:extLst>
          </p:cNvPr>
          <p:cNvCxnSpPr>
            <a:cxnSpLocks/>
          </p:cNvCxnSpPr>
          <p:nvPr/>
        </p:nvCxnSpPr>
        <p:spPr>
          <a:xfrm>
            <a:off x="339212" y="817885"/>
            <a:ext cx="0" cy="56499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AE8D42C-5B7E-5193-67C1-CFA71BF370FD}"/>
              </a:ext>
            </a:extLst>
          </p:cNvPr>
          <p:cNvCxnSpPr>
            <a:cxnSpLocks/>
          </p:cNvCxnSpPr>
          <p:nvPr/>
        </p:nvCxnSpPr>
        <p:spPr>
          <a:xfrm>
            <a:off x="339212" y="817885"/>
            <a:ext cx="115627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2F46092-9354-7705-C808-DD377B4F0A38}"/>
              </a:ext>
            </a:extLst>
          </p:cNvPr>
          <p:cNvCxnSpPr/>
          <p:nvPr/>
        </p:nvCxnSpPr>
        <p:spPr>
          <a:xfrm>
            <a:off x="11901948" y="817885"/>
            <a:ext cx="0" cy="56499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ED875EB8-0F1A-FA05-2FEA-2A61326632FC}"/>
              </a:ext>
            </a:extLst>
          </p:cNvPr>
          <p:cNvCxnSpPr/>
          <p:nvPr/>
        </p:nvCxnSpPr>
        <p:spPr>
          <a:xfrm>
            <a:off x="339212" y="6474542"/>
            <a:ext cx="1156273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343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DAE7D4D-8104-3D55-A72B-2715242185D7}"/>
              </a:ext>
            </a:extLst>
          </p:cNvPr>
          <p:cNvSpPr txBox="1"/>
          <p:nvPr/>
        </p:nvSpPr>
        <p:spPr>
          <a:xfrm>
            <a:off x="0" y="1"/>
            <a:ext cx="12192000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Mais transparência na arrecadação: no IVA, a alíquota é aplicada por fora</a:t>
            </a:r>
          </a:p>
          <a:p>
            <a:pPr marL="0" indent="0" algn="ctr">
              <a:buNone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Ex.: Venda de um sapato em que se pretende receber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(ficar com)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R$ 200,00 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a) no sistema atual (alíquota por dentro), os 25% do ICMS resultam: 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R$ 200,00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= </a:t>
            </a:r>
            <a:r>
              <a:rPr lang="pt-BR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200,00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 </a:t>
            </a:r>
            <a:r>
              <a:rPr lang="pt-BR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200,00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266,67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R$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66.67 de imposto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1-alíquota      1- 0,25         0,75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b) com o IVA (alíquota por fora), os 25% resultariam:</a:t>
            </a:r>
          </a:p>
          <a:p>
            <a:pPr marL="0" indent="0">
              <a:buNone/>
            </a:pPr>
            <a:endParaRPr lang="pt-B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R$ 200,00 x 25% =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250,00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R$ 50,00 de imposto (IVA)                        </a:t>
            </a:r>
          </a:p>
          <a:p>
            <a:pPr marL="0" indent="0">
              <a:buNone/>
            </a:pPr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11212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529EFAC-1196-B17A-C2F8-7F1B894A74A2}"/>
              </a:ext>
            </a:extLst>
          </p:cNvPr>
          <p:cNvSpPr txBox="1"/>
          <p:nvPr/>
        </p:nvSpPr>
        <p:spPr>
          <a:xfrm>
            <a:off x="0" y="1"/>
            <a:ext cx="12192000" cy="6891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b="1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Chegada do IVA </a:t>
            </a:r>
            <a:endParaRPr lang="pt-BR" sz="2600" b="1" dirty="0">
              <a:solidFill>
                <a:srgbClr val="16293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BR" sz="26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2026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2600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IBS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 alí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quota </a:t>
            </a:r>
            <a:r>
              <a:rPr lang="pt-BR" sz="2600" b="1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estadual de 0,1% 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CBS com alíquota </a:t>
            </a:r>
            <a:r>
              <a:rPr lang="pt-BR" sz="2600" b="1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federal de 0,9%. </a:t>
            </a: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Em </a:t>
            </a:r>
            <a:r>
              <a:rPr lang="pt-BR" sz="2600" dirty="0">
                <a:solidFill>
                  <a:srgbClr val="162937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2027 e 2028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2600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IBS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com 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alíquota </a:t>
            </a:r>
            <a:r>
              <a:rPr lang="pt-BR" sz="2600" b="1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estadual de 0,05% 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 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alíquota </a:t>
            </a:r>
            <a:r>
              <a:rPr lang="pt-BR" sz="2600" b="1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municipal de 0,05%.</a:t>
            </a: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Em </a:t>
            </a:r>
            <a:r>
              <a:rPr lang="pt-BR" sz="2600" dirty="0">
                <a:solidFill>
                  <a:srgbClr val="162937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31/12/2032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pt-BR" sz="2600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ISS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 </a:t>
            </a:r>
            <a:r>
              <a:rPr lang="pt-BR" sz="2600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ICMS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são </a:t>
            </a:r>
            <a:r>
              <a:rPr lang="pt-BR" sz="2600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extintos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(decadência até 3037, prescrição até 2042).</a:t>
            </a:r>
            <a:endParaRPr lang="pt-BR" sz="2600" dirty="0">
              <a:solidFill>
                <a:srgbClr val="1629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O Simples Nacional seguirá em frente.</a:t>
            </a:r>
            <a:endParaRPr lang="pt-BR" sz="2600" dirty="0">
              <a:solidFill>
                <a:srgbClr val="1629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endParaRPr lang="pt-BR" sz="2600" u="sng" dirty="0">
              <a:solidFill>
                <a:srgbClr val="162937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600" u="sng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.: de 2027 a 2042 </a:t>
            </a:r>
            <a:r>
              <a:rPr lang="pt-BR" sz="2600" b="1" dirty="0">
                <a:solidFill>
                  <a:srgbClr val="162937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(por 16 anos)</a:t>
            </a:r>
            <a:r>
              <a:rPr lang="pt-BR" sz="2600" b="1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pt-BR" sz="2600" dirty="0">
                <a:solidFill>
                  <a:srgbClr val="16293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os Fiscos municipais operarão 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três sistemas de tributação sobre o consumo ao mesmo tempo </a:t>
            </a:r>
            <a:r>
              <a:rPr lang="pt-BR" sz="2600" b="1" dirty="0">
                <a:solidFill>
                  <a:srgbClr val="162937"/>
                </a:solidFill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(ISS+IBS+SN)</a:t>
            </a:r>
            <a:r>
              <a:rPr lang="pt-BR" sz="2600" dirty="0">
                <a:solidFill>
                  <a:srgbClr val="162937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O SN é de 2006 e o SEFISC só “funcionou” em 2013.     </a:t>
            </a:r>
            <a:endParaRPr lang="pt-BR" sz="2600" dirty="0">
              <a:solidFill>
                <a:srgbClr val="162937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7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37CF1D78-4E5F-CB23-B2C3-188CF5FE2CC7}"/>
              </a:ext>
            </a:extLst>
          </p:cNvPr>
          <p:cNvSpPr txBox="1"/>
          <p:nvPr/>
        </p:nvSpPr>
        <p:spPr>
          <a:xfrm>
            <a:off x="0" y="-79653"/>
            <a:ext cx="1219200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buNone/>
            </a:pPr>
            <a:endParaRPr lang="pt-BR" sz="1800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pPr indent="0" algn="just">
              <a:buNone/>
            </a:pPr>
            <a:endParaRPr lang="pt-BR" sz="2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buNone/>
            </a:pPr>
            <a:endParaRPr lang="pt-BR" sz="2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ctr">
              <a:buNone/>
            </a:pPr>
            <a:r>
              <a:rPr lang="pt-B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Reduções das alíquotas de ISS e ICMS</a:t>
            </a:r>
          </a:p>
          <a:p>
            <a:pPr indent="0" algn="just">
              <a:buNone/>
            </a:pPr>
            <a:endParaRPr lang="pt-BR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t-BR" sz="2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128 ADCT - </a:t>
            </a:r>
            <a:r>
              <a:rPr lang="pt-BR" sz="28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2029 a 2032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8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 alíquotas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impostos previstos nos </a:t>
            </a:r>
            <a:r>
              <a:rPr lang="pt-BR" sz="280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155, II 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156, III 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Constituição Federal, </a:t>
            </a:r>
            <a:r>
              <a:rPr lang="pt-BR" sz="28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serão fixadas nas seguintes proporções</a:t>
            </a:r>
            <a:r>
              <a:rPr lang="pt-BR" sz="28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alíquotas fixadas nas respectivas legislações: </a:t>
            </a:r>
          </a:p>
          <a:p>
            <a:pPr indent="0" algn="just">
              <a:buNone/>
            </a:pPr>
            <a:endParaRPr lang="pt-BR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–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9/10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(nove décimos),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2029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(ISS de 5% passará a ser de 4,5%)</a:t>
            </a:r>
            <a:endParaRPr lang="pt-BR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–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8/10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(oito décimos),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2030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(passará a ser de 4,0%)</a:t>
            </a:r>
            <a:endParaRPr lang="pt-BR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–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7/10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(sete décimos),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2031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e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(passará a ser de 3,50%)</a:t>
            </a:r>
            <a:endParaRPr lang="pt-BR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 algn="just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–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6/10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(seis décimos),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2032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pt-BR" sz="28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(passará a ser de 3,0%)</a:t>
            </a:r>
            <a:endParaRPr lang="pt-BR" sz="28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31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B737ED84-7049-88FC-01BE-C6270768F537}"/>
              </a:ext>
            </a:extLst>
          </p:cNvPr>
          <p:cNvSpPr txBox="1"/>
          <p:nvPr/>
        </p:nvSpPr>
        <p:spPr>
          <a:xfrm>
            <a:off x="0" y="239048"/>
            <a:ext cx="12192000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2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131 ADCT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2029 a 2077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produto da arrecadação</a:t>
            </a:r>
            <a:r>
              <a:rPr lang="pt-BR" sz="2200" i="0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Estados, do Distrito Federal e dos Municípios com o imposto de que trata o art. 156-A </a:t>
            </a:r>
            <a:r>
              <a:rPr lang="pt-BR" sz="22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(IBS)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Constituição Federal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será distribuído</a:t>
            </a:r>
            <a:r>
              <a:rPr lang="pt-BR" sz="2200" i="0" u="none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esses entes federativos conforme o disposto neste artigo. </a:t>
            </a:r>
          </a:p>
          <a:p>
            <a:pPr marL="0" indent="0" algn="just">
              <a:buNone/>
            </a:pPr>
            <a:endParaRPr lang="pt-B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1º- </a:t>
            </a:r>
            <a:r>
              <a:rPr lang="pt-BR" sz="2200" b="1" i="0" u="sng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Serão retidos do produto da arrecadação do imposto de cada Estado, do Distrito Federal e de cada Município</a:t>
            </a: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apurada com base nas alíquotas de referência de que trata o art. 130 deste Ato das Disposições Constitucionais Transitórias, nos termos dos </a:t>
            </a:r>
            <a:r>
              <a:rPr lang="pt-BR" sz="220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149-C e 156-A, § 4º, II, e </a:t>
            </a:r>
          </a:p>
          <a:p>
            <a:pPr marL="0" indent="0" algn="just">
              <a:buNone/>
            </a:pPr>
            <a:r>
              <a:rPr lang="pt-BR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5º, I e IV, antes da aplicação do disposto no art. 158, IV, "b", todos da Constituição Federal: </a:t>
            </a:r>
          </a:p>
          <a:p>
            <a:pPr marL="0" indent="0" algn="just">
              <a:buNone/>
            </a:pPr>
            <a:endParaRPr lang="pt-BR" sz="22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22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2029 a 2032,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  <a:r>
              <a:rPr lang="pt-BR" sz="22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20% da arrecadação vêm diretamente ao Município, pois 80% serão retidos pelo CGIBS para distribuição)</a:t>
            </a:r>
            <a:endParaRPr lang="pt-BR" sz="2200" i="0" u="none" strike="noStrike" baseline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pt-BR" sz="22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2033,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90%</a:t>
            </a:r>
            <a:r>
              <a:rPr lang="pt-BR" sz="2200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só 10% da arrecadação vêm diretamente ao Município, pois 90% serão retidos pelo CGIBS para distribuição)</a:t>
            </a:r>
          </a:p>
          <a:p>
            <a:pPr marL="0" indent="0" algn="just">
              <a:buNone/>
            </a:pPr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</a:t>
            </a:r>
            <a:r>
              <a:rPr lang="pt-BR" sz="22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2034 a 2077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percentual correspondente ao aplicado em 2033, reduzido à razão de </a:t>
            </a:r>
            <a:r>
              <a:rPr lang="pt-BR" sz="2200" b="1" i="0" u="sng" strike="noStrike" baseline="0" dirty="0">
                <a:solidFill>
                  <a:srgbClr val="00000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1/45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(um quarenta e cinco avos) por ano. </a:t>
            </a:r>
            <a:r>
              <a:rPr lang="pt-BR" sz="2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(-1/45 a cada ano até fechar os últimos 45 anos da transição)</a:t>
            </a:r>
            <a:endParaRPr lang="pt-B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0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E23C187-BD7A-D19E-2E2C-50C83D399C06}"/>
              </a:ext>
            </a:extLst>
          </p:cNvPr>
          <p:cNvSpPr txBox="1"/>
          <p:nvPr/>
        </p:nvSpPr>
        <p:spPr>
          <a:xfrm>
            <a:off x="0" y="0"/>
            <a:ext cx="12192000" cy="7068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§ 2º 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pt-BR" sz="22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forma estabelecida em lei complementar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pt-BR" sz="2200" b="1" u="sng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montante retido 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 termos do § 1º </a:t>
            </a:r>
            <a:r>
              <a:rPr lang="pt-B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(80% de 2029 a 2032; </a:t>
            </a:r>
            <a:r>
              <a:rPr lang="pt-BR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r>
              <a:rPr lang="pt-BR" sz="2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em 2033; e -1/45% a partir de 2034)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b="1" u="sng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será distribuído</a:t>
            </a:r>
            <a:r>
              <a:rPr lang="pt-BR" sz="2200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 os Estados, o Distrito Federal e os Municípios </a:t>
            </a:r>
            <a:r>
              <a:rPr lang="pt-BR" sz="2200" b="1" u="sng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proporcionalmente à receita média de cada ente federativo</a:t>
            </a:r>
            <a:r>
              <a:rPr lang="pt-B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devendo ser consideradas:</a:t>
            </a:r>
            <a:endParaRPr lang="pt-B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no caso dos Municípios: </a:t>
            </a:r>
          </a:p>
          <a:p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arrecadação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imposto previsto no art. 156, III </a:t>
            </a:r>
            <a:r>
              <a:rPr lang="pt-BR" sz="22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(ISS)</a:t>
            </a:r>
            <a:r>
              <a:rPr lang="pt-BR" sz="2200" b="1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Constituição Federal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 </a:t>
            </a:r>
            <a:r>
              <a:rPr lang="pt-BR" sz="2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parcela creditada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forma do art. 158, IV, “a”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22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(repasse do ICMS</a:t>
            </a:r>
            <a:r>
              <a:rPr lang="pt-BR" sz="2200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sz="22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20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Constituição Federal.</a:t>
            </a:r>
            <a:endParaRPr lang="pt-BR" sz="2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sz="2200" b="1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200" b="1" kern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Período de apuração da média (ISS + ICMS) para recebimento do IBS, no </a:t>
            </a:r>
            <a:r>
              <a:rPr lang="pt-BR" sz="22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PLP 108/2024</a:t>
            </a:r>
          </a:p>
          <a:p>
            <a:endParaRPr lang="pt-BR" sz="2200" kern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2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Art. 127 PLP 108 </a:t>
            </a:r>
            <a:r>
              <a:rPr lang="pt-BR" sz="2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 Para fins do cálculo da receita média de referência de cada Estado, Distrito Federal e Município: </a:t>
            </a:r>
          </a:p>
          <a:p>
            <a:endParaRPr lang="pt-BR" sz="2200" kern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t-BR" sz="22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- serão considerados os valores anuais de </a:t>
            </a:r>
            <a:r>
              <a:rPr lang="pt-BR" sz="2200" b="1" u="sng" kern="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 a 2026</a:t>
            </a:r>
            <a:r>
              <a:rPr lang="pt-BR" sz="2200" b="1" u="sng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2200" b="1" u="sng" kern="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(Medida local: crescer a arrecadação do ISS e do repasse do ICMS</a:t>
            </a:r>
            <a:r>
              <a:rPr lang="pt-BR" sz="22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                                                                         </a:t>
            </a:r>
            <a:r>
              <a:rPr lang="pt-BR" b="1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1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62DEE1B-F283-7514-F41C-8E20A1B11EE8}"/>
              </a:ext>
            </a:extLst>
          </p:cNvPr>
          <p:cNvSpPr txBox="1"/>
          <p:nvPr/>
        </p:nvSpPr>
        <p:spPr>
          <a:xfrm>
            <a:off x="0" y="0"/>
            <a:ext cx="12192000" cy="7411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Critérios para distribuição do ICMS adotados pelo Rio Grande do Norte </a:t>
            </a:r>
          </a:p>
          <a:p>
            <a:pPr algn="ctr"/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Leis 11.253</a:t>
            </a:r>
            <a:r>
              <a:rPr lang="pt-BR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2022 e 11.657/2023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Considerando a Educação: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Incremento de matrículas na educação infantil (Índice Municipal de Atendimento a Infância (IMATIN);</a:t>
            </a:r>
            <a:endParaRPr lang="pt-BR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Percentual de aumento das médias aferidas pelo IDEB no 2º e no 5º anos do ensino fundamental (Índice Municipal de Alfabetização – IMALFA);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Incremento de matrículas de jovens e adultos no ensino fundamental, apurado no resultado dos censos escolares (Índice Municipal de Oferta da EJA – IMOEJA).</a:t>
            </a:r>
            <a:b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09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C9911A7-E985-4872-09C0-53AF943CD562}"/>
              </a:ext>
            </a:extLst>
          </p:cNvPr>
          <p:cNvSpPr txBox="1"/>
          <p:nvPr/>
        </p:nvSpPr>
        <p:spPr>
          <a:xfrm>
            <a:off x="113071" y="117987"/>
            <a:ext cx="1207892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Apuração do Índice para Distribuição do IBS (PLP 108/2024)  </a:t>
            </a:r>
          </a:p>
          <a:p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Art. 128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Compete ao CG-IBS a realização dos cálculos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 a distribuição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aos Estados, ao Distrito Federal e aos Municípios dos valores de que trata este Capítulo.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 apuração da receita média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referência dos entes federativos de que trata este Capítulo,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serão utilizadas as informações do Sistema de Informações Contábeis e Fiscais do Setor Público Brasileiro – SICONFI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sem prejuízo da utilização de dados fiscais informados nos balanços oficiais dos entes federativos.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§ 3º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 CG-IBS poderá considerar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ainda,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outras fontes legais de informações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consideradas pertinentes, desde que sejam uniformes para todos os entes federativos, tais como: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 -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receitas do Simples Nacional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informadas pelo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banco arrecadador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cota-parte municipal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informada pela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fonte pagadora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e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III - demais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relatórios previstos na Lei Complementar nº 101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de 4 de maio de 2000.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§ 7º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Na hipótese de discordância com o coeficiente de participação divulgado pelo CG-IBS, nos termos do § 1º, os Estados, o Distrito Federal ou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Municípios poderão apresentar contestação devidamente fundamentada no prazo de trinta dias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contados da data da publicação de que trata o inciso I do § 1º.</a:t>
            </a:r>
          </a:p>
        </p:txBody>
      </p:sp>
    </p:spTree>
    <p:extLst>
      <p:ext uri="{BB962C8B-B14F-4D97-AF65-F5344CB8AC3E}">
        <p14:creationId xmlns:p14="http://schemas.microsoft.com/office/powerpoint/2010/main" val="101870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CD21CBA-FB05-0525-7801-66E825F8B691}"/>
              </a:ext>
            </a:extLst>
          </p:cNvPr>
          <p:cNvSpPr txBox="1"/>
          <p:nvPr/>
        </p:nvSpPr>
        <p:spPr>
          <a:xfrm>
            <a:off x="0" y="0"/>
            <a:ext cx="12192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pt-BR" sz="2000" b="1" dirty="0">
              <a:latin typeface="+mj-lt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Reforma da Tributação Sobre o Consumo                       </a:t>
            </a:r>
          </a:p>
          <a:p>
            <a:pPr marL="0" indent="0" algn="ctr">
              <a:buNone/>
            </a:pPr>
            <a:endParaRPr lang="pt-B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Imposto Seletivo - IS (competência da União e começa em 2027)</a:t>
            </a:r>
          </a:p>
          <a:p>
            <a:endParaRPr lang="pt-B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Sobre 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produção, extração, comercialização ou importação de bens e serviços prejudiciais à saúde ou ao meio ambiente.</a:t>
            </a:r>
          </a:p>
          <a:p>
            <a:pPr algn="just"/>
            <a:endParaRPr lang="pt-BR" sz="26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ão integrará sua própria base de cálculo (cálculo por fora).</a:t>
            </a:r>
          </a:p>
          <a:p>
            <a:pPr marL="457200" indent="-457200" algn="just">
              <a:buFontTx/>
              <a:buChar char="-"/>
            </a:pPr>
            <a:endParaRPr lang="pt-BR" sz="26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ntegrará a base de cálculo do </a:t>
            </a:r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da </a:t>
            </a:r>
            <a:r>
              <a:rPr lang="pt-BR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CBS</a:t>
            </a:r>
            <a:r>
              <a:rPr lang="pt-BR" sz="260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endParaRPr lang="pt-BR" sz="260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2- O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IPI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não será extinto, mas terá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alíquota zero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(sendo maior que zero apenas para proteger a ZFM).</a:t>
            </a:r>
          </a:p>
          <a:p>
            <a:pPr marL="457200" indent="-457200" algn="just">
              <a:buFontTx/>
              <a:buChar char="-"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824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4ADF01-A7F3-C8E6-924E-0F80C3EE11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2" t="26982" r="43343" b="7133"/>
          <a:stretch/>
        </p:blipFill>
        <p:spPr bwMode="auto">
          <a:xfrm>
            <a:off x="1135626" y="360839"/>
            <a:ext cx="9291484" cy="62464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159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0CC051A-29B0-515B-61EF-17C44A4BC088}"/>
              </a:ext>
            </a:extLst>
          </p:cNvPr>
          <p:cNvSpPr txBox="1"/>
          <p:nvPr/>
        </p:nvSpPr>
        <p:spPr>
          <a:xfrm>
            <a:off x="142570" y="294967"/>
            <a:ext cx="5491312" cy="7417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800" b="1" dirty="0">
                <a:solidFill>
                  <a:srgbClr val="162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 dos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25% do ICMS</a:t>
            </a:r>
            <a:r>
              <a:rPr lang="pt-BR" altLang="pt-BR" sz="2800" b="1" dirty="0">
                <a:solidFill>
                  <a:srgbClr val="162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dos Estados para os Municípios</a:t>
            </a:r>
          </a:p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b="1" dirty="0">
              <a:solidFill>
                <a:srgbClr val="162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65% 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 base no VAF;</a:t>
            </a:r>
          </a:p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dispuser o Estado, sendo pelo menos </a:t>
            </a:r>
            <a:r>
              <a:rPr lang="pt-BR" altLang="pt-BR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  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relativos a avanços na Educação.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pt-BR" altLang="pt-BR" sz="2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significativa redistribuição obrigou à adoção de uma fase de transição de 50 anos.</a:t>
            </a:r>
          </a:p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254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kumimoji="0" lang="pt-BR" altLang="pt-BR" sz="2800" b="1" i="0" u="none" strike="noStrike" cap="none" normalizeH="0" baseline="0" dirty="0">
              <a:ln>
                <a:noFill/>
              </a:ln>
              <a:solidFill>
                <a:srgbClr val="1629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28B0E3F-C9D5-8766-869E-C57FF6B63EE3}"/>
              </a:ext>
            </a:extLst>
          </p:cNvPr>
          <p:cNvSpPr txBox="1"/>
          <p:nvPr/>
        </p:nvSpPr>
        <p:spPr>
          <a:xfrm>
            <a:off x="6415548" y="176980"/>
            <a:ext cx="563388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2540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800" b="1" dirty="0">
                <a:solidFill>
                  <a:srgbClr val="162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Repasse dos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25% do IBS</a:t>
            </a:r>
            <a:r>
              <a:rPr lang="pt-BR" altLang="pt-BR" sz="2800" b="1" dirty="0">
                <a:solidFill>
                  <a:srgbClr val="162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 Estados para os Municípios</a:t>
            </a:r>
          </a:p>
          <a:p>
            <a:pPr algn="just"/>
            <a:endParaRPr lang="pt-BR" sz="1800" b="1" i="0" dirty="0">
              <a:solidFill>
                <a:srgbClr val="1629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800" b="1" dirty="0">
              <a:solidFill>
                <a:srgbClr val="162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800" b="1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80% </a:t>
            </a:r>
            <a:r>
              <a:rPr lang="pt-BR" sz="28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 proporção da população; </a:t>
            </a:r>
          </a:p>
          <a:p>
            <a:pPr algn="just"/>
            <a:r>
              <a:rPr lang="pt-BR" sz="28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</a:p>
          <a:p>
            <a:pPr algn="just"/>
            <a:r>
              <a:rPr lang="pt-BR" sz="2800" b="1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10% </a:t>
            </a:r>
            <a:r>
              <a:rPr lang="pt-BR" altLang="pt-BR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relativos a avanços na Educação;</a:t>
            </a:r>
            <a:r>
              <a:rPr kumimoji="0" lang="pt-BR" alt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pPr algn="just"/>
            <a:r>
              <a:rPr lang="pt-BR" sz="28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just"/>
            <a:r>
              <a:rPr lang="pt-BR" sz="2800" b="1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pt-BR" sz="280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relativos à preservação </a:t>
            </a:r>
            <a:r>
              <a:rPr lang="pt-BR" sz="28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ambiental;</a:t>
            </a:r>
            <a:r>
              <a:rPr lang="pt-BR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just"/>
            <a:r>
              <a:rPr lang="pt-BR" sz="28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</a:t>
            </a:r>
          </a:p>
          <a:p>
            <a:pPr algn="just"/>
            <a:r>
              <a:rPr lang="pt-BR" sz="2800" b="1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pt-BR" sz="2800" b="0" i="0" dirty="0">
                <a:solidFill>
                  <a:srgbClr val="1629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 valores iguais a todos os Municípios do Estado.</a:t>
            </a:r>
          </a:p>
          <a:p>
            <a:pPr marL="0" marR="0" lvl="0" indent="254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48C2135C-C5AD-9C94-D0BA-8D093B581926}"/>
              </a:ext>
            </a:extLst>
          </p:cNvPr>
          <p:cNvSpPr/>
          <p:nvPr/>
        </p:nvSpPr>
        <p:spPr>
          <a:xfrm>
            <a:off x="142570" y="5574890"/>
            <a:ext cx="329378" cy="206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999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553AAD3-6810-328D-4A4D-8C74C09BA630}"/>
              </a:ext>
            </a:extLst>
          </p:cNvPr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Um avanço para o IPTU na Reforma Tributária 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EC 132/2023 reduziu uma dificuldade.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Art. 156 - ....................................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– </a:t>
            </a: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 sua base de cálculo atualizada pelo Poder Executivo, conforme critérios estabelecidos em lei municipal</a:t>
            </a:r>
            <a:r>
              <a:rPr lang="pt-B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pt-BR" sz="2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endParaRPr lang="pt-BR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b="1" dirty="0"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Medida local</a:t>
            </a:r>
            <a:r>
              <a:rPr lang="pt-BR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aprovar lei municipal que estabeleça critérios para a atualização da base de cálculo do IPTU (planta genérica) passar a ser pelo Poder Executivo.</a:t>
            </a:r>
            <a:endParaRPr lang="pt-BR" sz="2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32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F06A91E-B2B9-AE5E-7920-B49C05319F53}"/>
              </a:ext>
            </a:extLst>
          </p:cNvPr>
          <p:cNvSpPr txBox="1"/>
          <p:nvPr/>
        </p:nvSpPr>
        <p:spPr>
          <a:xfrm>
            <a:off x="103238" y="1"/>
            <a:ext cx="11946193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ITBI 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 PLP 108/2024 introduzirá no CTN: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 35-A 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Considera-se ocorrido 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fato gerador</a:t>
            </a:r>
            <a:r>
              <a:rPr lang="pt-BR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do imposto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momento da celebração do ato ou título translativo oneroso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bem imóvel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ou do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direito real sobre bem imóvel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200" dirty="0">
              <a:solidFill>
                <a:srgbClr val="001D35"/>
              </a:solidFill>
              <a:latin typeface="Google Sans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 38-A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Considera-se valor venal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para fins do disposto no art. 38,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valor de referência</a:t>
            </a:r>
            <a:r>
              <a:rPr lang="pt-BR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ou 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valor da transmissão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o que for maior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do bem imóvel ou dos direitos reais sobre bem imóvel.  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§ 1º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valor de referência</a:t>
            </a:r>
            <a:r>
              <a:rPr lang="pt-BR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que se refere o caput será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estabelecido por meio de metodologia específica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para estimar o valor de mercado dos bens imóveis,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nos termos de legislação municipal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ou distrital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§ 2º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O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valor de referência</a:t>
            </a:r>
            <a:r>
              <a:rPr lang="pt-BR" sz="2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será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fixado anualmente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nos termos da </a:t>
            </a:r>
            <a:r>
              <a:rPr 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legislação municipal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ou distrital.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171620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8B93657-42F9-D302-DDDB-528EABFC9FB5}"/>
              </a:ext>
            </a:extLst>
          </p:cNvPr>
          <p:cNvSpPr txBox="1"/>
          <p:nvPr/>
        </p:nvSpPr>
        <p:spPr>
          <a:xfrm>
            <a:off x="147484" y="103240"/>
            <a:ext cx="12044516" cy="6822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ITBI  e IBS</a:t>
            </a:r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265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bens imóveis urbanos e rurais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que trata esta Seção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deverão ser inscritos no CIB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integrante do </a:t>
            </a:r>
            <a:r>
              <a:rPr lang="pt-BR" sz="2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Sinter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de que trata o inciso III do § 1º do art. 59 desta Lei Complementar.</a:t>
            </a:r>
          </a:p>
          <a:p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O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CIB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é o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inventário dos bens imóveis urbanos e rurais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constituído com dados enviados pelos cadastros de origem, que deverão atender aos critérios de atribuição do código de inscrição no CIB.</a:t>
            </a: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2º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O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CIB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deverá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constar obrigatoriamente de todos os documentos relativos à obra de construção civil expedidos pelo Município.</a:t>
            </a: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Sinter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Sistema Nacional de Gestão de Informações Territoriais </a:t>
            </a:r>
            <a:r>
              <a:rPr lang="pt-BR" sz="22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pt-B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integra, em um banco de dados, o fluxo dinâmico de dados jurídicos produzidos pelos serviços de registros públicos (cartórios) ao fluxo de dados fiscais, cadastrais e geoespaciais de imóveis urbanos (Fisco + Obras) e rurais (INCRA) produzidos pela União, pelos Estados, pelo Distrito Federal e pelos Municípios. </a:t>
            </a:r>
            <a:endParaRPr lang="pt-BR" sz="2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endParaRPr lang="pt-BR" sz="1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1807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A0411DC-DDDB-F366-1837-A9A40F83918C}"/>
              </a:ext>
            </a:extLst>
          </p:cNvPr>
          <p:cNvSpPr txBox="1"/>
          <p:nvPr/>
        </p:nvSpPr>
        <p:spPr>
          <a:xfrm>
            <a:off x="147484" y="117987"/>
            <a:ext cx="12044516" cy="6635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18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ITBI e IBS</a:t>
            </a:r>
            <a:endParaRPr lang="pt-BR" sz="28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pt-BR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266</a:t>
            </a:r>
            <a:r>
              <a:rPr lang="pt-BR" sz="2000" dirty="0">
                <a:solidFill>
                  <a:srgbClr val="000000"/>
                </a:solidFill>
                <a:latin typeface="Arial" panose="020B0604020202020204" pitchFamily="34" charset="0"/>
              </a:rPr>
              <a:t> -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Ficam estabelecidos os seguintes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prazos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inscrição de todos os bens imóveis no CIB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</a:p>
          <a:p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- 12 (doze) meses para que: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órgãos da administração federal direta e indireta realizem a adequação dos sistemas para adoção do CIB como código de identificação cadastral dos bens imóveis urbanos e rurais;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serviços notariais e registrais realizem a adequação dos sistemas para adoção do CIB como código de identificação cadastral dos bens imóveis;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capitais dos Estados e o Distrito Federal incluam o código CIB em seus sistemas;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II - 24 (vinte e quatro) meses para que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        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(A contar de 16 de janeiro de 2025)</a:t>
            </a:r>
            <a:endParaRPr lang="pt-BR" sz="2000" b="1" i="0" dirty="0">
              <a:solidFill>
                <a:srgbClr val="000000"/>
              </a:solidFill>
              <a:effectLst/>
              <a:highlight>
                <a:srgbClr val="FF0000"/>
              </a:highlight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órgãos da administração estadual direta e indireta realizem a adequação dos sistemas para adoção do CIB como código de identificação cadastral dos bens imóveis urbanos e rurais;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os demais Municípios incluam o código CIB em seus sistemas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764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FE47BAA-967C-FFA5-88D4-5900C8F73A70}"/>
              </a:ext>
            </a:extLst>
          </p:cNvPr>
          <p:cNvSpPr txBox="1"/>
          <p:nvPr/>
        </p:nvSpPr>
        <p:spPr>
          <a:xfrm>
            <a:off x="132734" y="117987"/>
            <a:ext cx="11901949" cy="6868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ESCRITURAÇÃO FISCAL (NOTAS FISCAIS E LIVROS DE REGISTRO)</a:t>
            </a:r>
            <a:endParaRPr lang="pt-BR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62 - Ficam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União, os Estados, o Distrito Federal 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os Municípios obrigados a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: </a:t>
            </a:r>
            <a:endParaRPr lang="pt-BR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adaptar os sistemas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autorizadores e aplicativos de emissão simplificada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de documentos fiscais eletrônicos vigentes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para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utilização de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leiaute padronizado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que permita aos contribuintes informar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dados relativos ao IBS e à CBS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necessários à apuração desses tributos; e </a:t>
            </a:r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(A PARTIR DE JANEIRO DE 2025)</a:t>
            </a:r>
            <a:endParaRPr lang="pt-BR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compartilhar os documentos fiscais eletrônicos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após a recepção, validação e autorização,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 o ambiente nacional de uso comum do Comitê Gestor do IBS e das administrações tributárias da União, dos Estados, do Distrito Federal e dos Municípios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pt-BR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(A PARTIR DE JANEIRO DE 2025)</a:t>
            </a:r>
            <a:endParaRPr lang="pt-BR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Para fins do disposto no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caput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deste artigo, os Municípios e o Distrito Federal ficam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obrigados, a partir de 1º de janeiro de 2026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a: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autorizar seus contribuintes a emitir a Nota Fiscal de Serviços Eletrônica de padrão nacional (NFS-e) no ambiente nacional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ou, na hipótese de possuir emissor próprio,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compartilhar os documentos fiscais eletrônicos gerados, conforme leiaute padronizado, para o ambiente de dados nacional da NFS-e; e</a:t>
            </a:r>
            <a:endParaRPr lang="pt-BR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compartilhar o conteúdo de outras modalidades de declaração eletrônica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conforme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leiaute padronizado definido no regulamento, para o ambiente de dados nacional da NFS-e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7º -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não atendimento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ao disposto no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caput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deste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artigo implicará a suspensão temporária das transferências voluntárias.</a:t>
            </a:r>
            <a:endParaRPr lang="pt-BR" b="1" i="0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08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CB9C8A9-5EF6-F803-C46D-98566425B86B}"/>
              </a:ext>
            </a:extLst>
          </p:cNvPr>
          <p:cNvSpPr txBox="1"/>
          <p:nvPr/>
        </p:nvSpPr>
        <p:spPr>
          <a:xfrm>
            <a:off x="153649" y="0"/>
            <a:ext cx="11928423" cy="691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b="0" i="0" dirty="0">
                <a:solidFill>
                  <a:srgbClr val="505353"/>
                </a:solidFill>
                <a:effectLst/>
                <a:latin typeface="Cera"/>
              </a:rPr>
              <a:t> </a:t>
            </a:r>
            <a:r>
              <a:rPr lang="pt-BR" sz="26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Novos Campos que constarão nas Notas </a:t>
            </a:r>
            <a:r>
              <a:rPr lang="pt-BR" sz="2600" b="1" dirty="0">
                <a:latin typeface="Arial" panose="020B0604020202020204" pitchFamily="34" charset="0"/>
                <a:cs typeface="Arial" panose="020B0604020202020204" pitchFamily="34" charset="0"/>
              </a:rPr>
              <a:t>Fiscais e adaptação de leiautes  </a:t>
            </a:r>
          </a:p>
          <a:p>
            <a:pPr algn="just"/>
            <a:endParaRPr lang="pt-BR" sz="26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pt-BR" sz="26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Nota Técnica nº 002/2025 do ENCAT </a:t>
            </a:r>
            <a:r>
              <a:rPr lang="pt-BR" sz="2600" i="0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adiantou</a:t>
            </a:r>
            <a:r>
              <a:rPr lang="pt-BR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2600" i="0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cronograma</a:t>
            </a:r>
            <a:r>
              <a:rPr lang="pt-BR" sz="26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testes já em  1º de julho de 2025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, e </a:t>
            </a:r>
            <a:r>
              <a:rPr lang="pt-BR" sz="2600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implementação já para 1º de outubro de 2025</a:t>
            </a:r>
            <a:r>
              <a:rPr lang="pt-BR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ENCAT: </a:t>
            </a:r>
            <a:r>
              <a:rPr lang="pt-BR" sz="2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Encontro Nacional de Coordenadores e Administradores Tributários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6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Processo de emissão da NFS-e.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emissor (prestador de serviços) preenche a Declaração de Prestação de Serviço (DPS) que será enviada à “</a:t>
            </a:r>
            <a:r>
              <a:rPr lang="pt-BR" sz="26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Sefin</a:t>
            </a:r>
            <a:r>
              <a:rPr lang="pt-BR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Nacional” (gerida por </a:t>
            </a:r>
            <a:r>
              <a:rPr lang="pt-BR" sz="2800" b="0" i="0" dirty="0">
                <a:effectLst/>
                <a:latin typeface="rawline"/>
              </a:rPr>
              <a:t>RFB/SERPRO)</a:t>
            </a:r>
            <a:r>
              <a:rPr lang="pt-BR" sz="2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responsável pela validação das informações, cálculo dos tributos e autorização da NFS-e. Caso as informações atendam aos requisitos, será gerada a NFS-e em formato XML com o destaque dos tributos devidos e que poderá ser acessada pelo emissor e demais envolvidos na operação. </a:t>
            </a:r>
          </a:p>
          <a:p>
            <a:pPr algn="just"/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428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A3526E9-640E-B1DD-98C7-9BF29F2CD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804" t="28551" r="13217" b="28780"/>
          <a:stretch/>
        </p:blipFill>
        <p:spPr bwMode="auto">
          <a:xfrm>
            <a:off x="0" y="0"/>
            <a:ext cx="12037102" cy="68681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4543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EE0A2A5-8F1E-4D91-2048-99A5A2CB61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82" t="21962" r="13394" b="6819"/>
          <a:stretch/>
        </p:blipFill>
        <p:spPr bwMode="auto">
          <a:xfrm>
            <a:off x="0" y="1"/>
            <a:ext cx="12192000" cy="6655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BCBC9CFC-7C2F-21F8-7E39-5B97F46E84CB}"/>
              </a:ext>
            </a:extLst>
          </p:cNvPr>
          <p:cNvCxnSpPr/>
          <p:nvPr/>
        </p:nvCxnSpPr>
        <p:spPr>
          <a:xfrm>
            <a:off x="2653259" y="2323475"/>
            <a:ext cx="0" cy="254833"/>
          </a:xfrm>
          <a:prstGeom prst="lin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2BCB150-019E-2416-A59D-734289A2D1C5}"/>
              </a:ext>
            </a:extLst>
          </p:cNvPr>
          <p:cNvCxnSpPr>
            <a:cxnSpLocks/>
          </p:cNvCxnSpPr>
          <p:nvPr/>
        </p:nvCxnSpPr>
        <p:spPr>
          <a:xfrm>
            <a:off x="2653259" y="2323475"/>
            <a:ext cx="4092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41F0706B-A573-94BB-0805-C8ACEA1BF30C}"/>
              </a:ext>
            </a:extLst>
          </p:cNvPr>
          <p:cNvCxnSpPr/>
          <p:nvPr/>
        </p:nvCxnSpPr>
        <p:spPr>
          <a:xfrm>
            <a:off x="2653259" y="2323475"/>
            <a:ext cx="0" cy="359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E3F0D388-4359-1FBC-F292-5C497B93F39E}"/>
              </a:ext>
            </a:extLst>
          </p:cNvPr>
          <p:cNvCxnSpPr/>
          <p:nvPr/>
        </p:nvCxnSpPr>
        <p:spPr>
          <a:xfrm>
            <a:off x="2653259" y="2683239"/>
            <a:ext cx="40923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DA0616A-4D89-D33D-E3A5-00824321701C}"/>
              </a:ext>
            </a:extLst>
          </p:cNvPr>
          <p:cNvCxnSpPr/>
          <p:nvPr/>
        </p:nvCxnSpPr>
        <p:spPr>
          <a:xfrm flipV="1">
            <a:off x="6745574" y="2323475"/>
            <a:ext cx="0" cy="359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0CDF82AF-F413-FFE8-9A7D-A610CE153303}"/>
              </a:ext>
            </a:extLst>
          </p:cNvPr>
          <p:cNvCxnSpPr>
            <a:cxnSpLocks/>
          </p:cNvCxnSpPr>
          <p:nvPr/>
        </p:nvCxnSpPr>
        <p:spPr>
          <a:xfrm>
            <a:off x="2653259" y="2715717"/>
            <a:ext cx="4092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5955E2AC-9E16-9A60-821F-F78AF6EA3DA5}"/>
              </a:ext>
            </a:extLst>
          </p:cNvPr>
          <p:cNvCxnSpPr>
            <a:cxnSpLocks/>
          </p:cNvCxnSpPr>
          <p:nvPr/>
        </p:nvCxnSpPr>
        <p:spPr>
          <a:xfrm>
            <a:off x="2653259" y="3045502"/>
            <a:ext cx="4092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A16B814-AEE2-8D99-C13A-768F97C52F04}"/>
              </a:ext>
            </a:extLst>
          </p:cNvPr>
          <p:cNvCxnSpPr/>
          <p:nvPr/>
        </p:nvCxnSpPr>
        <p:spPr>
          <a:xfrm>
            <a:off x="2653259" y="2715717"/>
            <a:ext cx="0" cy="359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989680CB-260B-B9DD-F3FE-5932B68CFB98}"/>
              </a:ext>
            </a:extLst>
          </p:cNvPr>
          <p:cNvCxnSpPr/>
          <p:nvPr/>
        </p:nvCxnSpPr>
        <p:spPr>
          <a:xfrm>
            <a:off x="6718092" y="2715717"/>
            <a:ext cx="0" cy="359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0F99E6F9-84AB-FC47-8917-8B796D3BCF38}"/>
              </a:ext>
            </a:extLst>
          </p:cNvPr>
          <p:cNvCxnSpPr>
            <a:cxnSpLocks/>
          </p:cNvCxnSpPr>
          <p:nvPr/>
        </p:nvCxnSpPr>
        <p:spPr>
          <a:xfrm>
            <a:off x="4214735" y="3944911"/>
            <a:ext cx="4092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4219EFF-C045-7153-BEB6-82A726792623}"/>
              </a:ext>
            </a:extLst>
          </p:cNvPr>
          <p:cNvCxnSpPr>
            <a:cxnSpLocks/>
          </p:cNvCxnSpPr>
          <p:nvPr/>
        </p:nvCxnSpPr>
        <p:spPr>
          <a:xfrm>
            <a:off x="4214735" y="4289685"/>
            <a:ext cx="4092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54DC8EF9-A036-D113-854F-5DF75D8D2148}"/>
              </a:ext>
            </a:extLst>
          </p:cNvPr>
          <p:cNvCxnSpPr/>
          <p:nvPr/>
        </p:nvCxnSpPr>
        <p:spPr>
          <a:xfrm>
            <a:off x="8324539" y="3944911"/>
            <a:ext cx="0" cy="359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67E6D925-6296-874A-6579-28C1FA520787}"/>
              </a:ext>
            </a:extLst>
          </p:cNvPr>
          <p:cNvCxnSpPr>
            <a:cxnSpLocks/>
          </p:cNvCxnSpPr>
          <p:nvPr/>
        </p:nvCxnSpPr>
        <p:spPr>
          <a:xfrm>
            <a:off x="2898099" y="3944911"/>
            <a:ext cx="4092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4B63413-36CF-ABB2-4D13-1ECC59B8EACA}"/>
              </a:ext>
            </a:extLst>
          </p:cNvPr>
          <p:cNvCxnSpPr>
            <a:cxnSpLocks/>
          </p:cNvCxnSpPr>
          <p:nvPr/>
        </p:nvCxnSpPr>
        <p:spPr>
          <a:xfrm>
            <a:off x="2898099" y="4304675"/>
            <a:ext cx="4092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EE85A751-160B-46CE-4E42-EFAE8A6FD603}"/>
              </a:ext>
            </a:extLst>
          </p:cNvPr>
          <p:cNvCxnSpPr/>
          <p:nvPr/>
        </p:nvCxnSpPr>
        <p:spPr>
          <a:xfrm>
            <a:off x="2898099" y="3944911"/>
            <a:ext cx="0" cy="3597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762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E03211A-CBEC-2197-46EF-9C26B7BBEA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20" t="25727" r="10572" b="16231"/>
          <a:stretch/>
        </p:blipFill>
        <p:spPr bwMode="auto">
          <a:xfrm>
            <a:off x="0" y="11546"/>
            <a:ext cx="12192000" cy="7018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D8398795-4C11-F1C5-1256-DB2256F4D215}"/>
              </a:ext>
            </a:extLst>
          </p:cNvPr>
          <p:cNvCxnSpPr/>
          <p:nvPr/>
        </p:nvCxnSpPr>
        <p:spPr>
          <a:xfrm>
            <a:off x="9778583" y="3702571"/>
            <a:ext cx="2413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C85EBE16-9106-AE6E-0834-A26FA0061372}"/>
              </a:ext>
            </a:extLst>
          </p:cNvPr>
          <p:cNvCxnSpPr/>
          <p:nvPr/>
        </p:nvCxnSpPr>
        <p:spPr>
          <a:xfrm>
            <a:off x="9778583" y="4154773"/>
            <a:ext cx="24134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E5A689EE-5407-6B87-197A-D91A351555AF}"/>
              </a:ext>
            </a:extLst>
          </p:cNvPr>
          <p:cNvCxnSpPr/>
          <p:nvPr/>
        </p:nvCxnSpPr>
        <p:spPr>
          <a:xfrm>
            <a:off x="9778583" y="3702571"/>
            <a:ext cx="0" cy="4522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AEE1F39D-670D-99A0-49E8-E404DF621664}"/>
              </a:ext>
            </a:extLst>
          </p:cNvPr>
          <p:cNvCxnSpPr/>
          <p:nvPr/>
        </p:nvCxnSpPr>
        <p:spPr>
          <a:xfrm>
            <a:off x="12169514" y="3702571"/>
            <a:ext cx="0" cy="4522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662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19C460A-18A2-9751-5016-0E5554B1C888}"/>
              </a:ext>
            </a:extLst>
          </p:cNvPr>
          <p:cNvSpPr txBox="1"/>
          <p:nvPr/>
        </p:nvSpPr>
        <p:spPr>
          <a:xfrm>
            <a:off x="0" y="1"/>
            <a:ext cx="12082072" cy="7505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                                             Cadastro de Identificação Única-CIU                                                     </a:t>
            </a:r>
            <a:r>
              <a:rPr lang="pt-BR" sz="2000" b="1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27</a:t>
            </a:r>
            <a:endParaRPr lang="pt-BR" sz="20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Art. 59</a:t>
            </a:r>
            <a:r>
              <a:rPr lang="pt-BR" sz="2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 </a:t>
            </a:r>
            <a:r>
              <a:rPr lang="pt-BR" sz="20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LC 214/2025 </a:t>
            </a:r>
            <a:r>
              <a:rPr lang="pt-BR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pessoas físicas e jurídicas 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as entidades sem personalidade jurídica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sujeitas ao IBS 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à CBS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são obrigadas a registrar-se em cadastro com identificação única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observado o disposto nas alíneas a e b do inciso I do § 3º do art. 11 desta Lei Complementar. </a:t>
            </a:r>
            <a:r>
              <a:rPr lang="pt-BR" sz="2000" b="1" kern="100" dirty="0"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pt-BR" sz="2000" b="1" kern="1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CPF + CNPJ + CIB)</a:t>
            </a:r>
            <a:r>
              <a:rPr lang="pt-BR" sz="2000" kern="100" dirty="0">
                <a:solidFill>
                  <a:srgbClr val="FF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§ 5º - 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Domicílio Tributário Eletrônico 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DTE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 previsto no art. 332 desta Lei Complementar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será unificado e obrigatório para todas as entidades e demais pessoas jurídicas sujeitas à inscrição no CNPJ.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2000" kern="100" dirty="0"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1-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Integração,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sincronização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cooperação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compartilhamento de dados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tudo em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ambiente nacional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2- </a:t>
            </a:r>
            <a:r>
              <a:rPr lang="pt-BR" sz="2000" kern="1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Identificação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 domicílio principal do </a:t>
            </a:r>
            <a:r>
              <a:rPr lang="pt-BR" sz="2000" b="1" kern="1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adquirente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ou </a:t>
            </a:r>
            <a:r>
              <a:rPr lang="pt-BR" sz="2000" b="1" kern="100" dirty="0">
                <a:effectLst/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destinatário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t-BR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pessoas físicas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 local de sua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habitação permanente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ou, na inexistência ou multiplicidade de endereços, aquele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onde suas relações econômicas forem mais relevantes;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t-BR" sz="20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pessoas jurídicas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entidades sem personalidade jurídica: o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local de cada estabelecimento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o qual seja </a:t>
            </a:r>
            <a:r>
              <a:rPr lang="pt-BR" sz="20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fornecido o bem ou serviço</a:t>
            </a: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3-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Transparência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segurança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e </a:t>
            </a:r>
            <a:r>
              <a:rPr lang="pt-BR" sz="20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padronização</a:t>
            </a:r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Aptos" panose="020B0004020202020204" pitchFamily="34" charset="0"/>
              </a:rPr>
              <a:t>para a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fiscalização</a:t>
            </a:r>
            <a:r>
              <a:rPr lang="pt-BR" sz="2000" dirty="0">
                <a:latin typeface="Arial" panose="020B0604020202020204" pitchFamily="34" charset="0"/>
                <a:ea typeface="Aptos" panose="020B0004020202020204" pitchFamily="34" charset="0"/>
              </a:rPr>
              <a:t> e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arrecadação</a:t>
            </a:r>
            <a:r>
              <a:rPr lang="pt-BR" sz="2000" dirty="0">
                <a:latin typeface="Arial" panose="020B0604020202020204" pitchFamily="34" charset="0"/>
                <a:ea typeface="Aptos" panose="020B0004020202020204" pitchFamily="34" charset="0"/>
              </a:rPr>
              <a:t> por parte dos </a:t>
            </a:r>
            <a:r>
              <a:rPr lang="pt-BR" sz="2000" dirty="0"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Fiscos; </a:t>
            </a:r>
            <a:r>
              <a:rPr lang="pt-BR" sz="2000" b="1" dirty="0">
                <a:highlight>
                  <a:srgbClr val="FF00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(uso exclusivo do Fisco com senha (sigilo fiscal e LGPD))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Aptos" panose="020B0004020202020204" pitchFamily="34" charset="0"/>
              </a:rPr>
              <a:t>4- </a:t>
            </a:r>
            <a:r>
              <a:rPr lang="pt-BR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DTE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será </a:t>
            </a:r>
            <a:r>
              <a:rPr lang="pt-BR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o meio oficial de comunicação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entre os </a:t>
            </a:r>
            <a:r>
              <a:rPr lang="pt-BR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Fiscos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e os </a:t>
            </a:r>
            <a:r>
              <a:rPr lang="pt-BR" sz="18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contribuintes</a:t>
            </a:r>
            <a:r>
              <a:rPr lang="pt-BR" sz="1800" dirty="0"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</a:rPr>
              <a:t>.                                                           </a:t>
            </a:r>
            <a:endParaRPr lang="pt-BR" sz="1800" b="1" kern="100" dirty="0">
              <a:effectLst/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pt-BR" sz="2000" kern="100" dirty="0">
              <a:effectLst/>
              <a:highlight>
                <a:srgbClr val="FFFF00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solidFill>
                <a:srgbClr val="FF0000"/>
              </a:solidFill>
              <a:effectLst/>
              <a:highlight>
                <a:srgbClr val="FF0000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91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7B47978-F4A5-2C79-0A91-1058DFAD2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19" t="46646" r="56619" b="34614"/>
          <a:stretch/>
        </p:blipFill>
        <p:spPr bwMode="auto">
          <a:xfrm>
            <a:off x="1932039" y="427703"/>
            <a:ext cx="7846142" cy="6135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4120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CAECCD3-1E33-75B4-E3B9-820726AD7B89}"/>
              </a:ext>
            </a:extLst>
          </p:cNvPr>
          <p:cNvSpPr txBox="1"/>
          <p:nvPr/>
        </p:nvSpPr>
        <p:spPr>
          <a:xfrm>
            <a:off x="103238" y="103239"/>
            <a:ext cx="11946193" cy="7314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                         REEQUILÍBRIO DE CONTRATOS 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374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Os contratos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vigentes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na entrada em vigor desta Lei Complementar celebrados pela administração pública direta ou indireta da União, dos Estados, do Distrito Federal e dos Municípios, inclusive concessões públicas, 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serão ajustados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para assegurar o 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restabelecimento do equilíbrio econômico-financeiro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em razão da alteração da carga tributária efetiva suportada pela contratada em decorrência do 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impacto da instituição do IBS e da CBS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nos casos em que o desequilíbrio for comprovado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</a:t>
            </a:r>
          </a:p>
          <a:p>
            <a:pPr algn="just"/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   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REEMBOLSO DO IVA ÀS PESSOAS DE BAIXA RENDA (DEVOLUÇÃO PERSONALIZADA)</a:t>
            </a:r>
            <a:endParaRPr lang="pt-B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117 - 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As devoluções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previstas neste Capítulo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serão calculadas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mediante aplicação de percentual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sobre o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valor do tributo relativo ao consumo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formalizado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por meio da emissão de documentos fiscais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118 - O percentual a ser aplicado nos termos do art. 117 desta Lei Complementar será de: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100% (cem por cento) para a CBS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20% (vinte por cento) para o IBS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 aquisição de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botijão de até 13 kg 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(treze quilogramas)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de gás</a:t>
            </a:r>
            <a:r>
              <a:rPr lang="pt-BR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liquefeito de petróleo, nas operações de fornecimento domiciliar de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energia elétrica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abastecimento de água, esgotamento sanitário e gás canalizado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nas operações de fornecimento de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telecomunicações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e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20% (vinte por cento) 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a CBS 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para o IBS, nos demais casos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A União, os Estados, o Distrito Federal e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os Municípios poderão, por lei específica, fixar percentuais de devolução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 sua parcela da CBS ou </a:t>
            </a:r>
            <a:r>
              <a:rPr lang="pt-BR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 IBS superiores aos previstos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nos incisos 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e II do </a:t>
            </a:r>
            <a:r>
              <a:rPr lang="pt-BR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caput</a:t>
            </a: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pt-B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os quais poderão ser diferenciados:    </a:t>
            </a:r>
            <a:r>
              <a:rPr lang="pt-BR" b="1" i="0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Famílias inscritas no </a:t>
            </a:r>
            <a:r>
              <a:rPr lang="pt-BR" b="1" i="0" dirty="0" err="1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CadÚnico</a:t>
            </a:r>
            <a:r>
              <a:rPr lang="pt-BR" b="1" i="0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com renda per capita de até meio salário mínimo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5692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B25830D-0A99-13FD-581E-997081A5A248}"/>
              </a:ext>
            </a:extLst>
          </p:cNvPr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pt-BR" sz="16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                                             </a:t>
            </a:r>
            <a:r>
              <a:rPr lang="pt-BR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COSIP</a:t>
            </a: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pt-BR" sz="26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Antes da EC 132/2023:</a:t>
            </a:r>
          </a:p>
          <a:p>
            <a:endParaRPr lang="pt-BR" sz="2600" b="1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Art. 149-A CF </a:t>
            </a:r>
            <a:r>
              <a:rPr lang="pt-BR" sz="2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6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Municípios e o Distrito Federal poderão instituir contribuição, na forma das respectivas leis, para o </a:t>
            </a:r>
            <a:r>
              <a:rPr lang="pt-BR" sz="26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custeio do serviço de iluminação pública</a:t>
            </a:r>
            <a:r>
              <a:rPr lang="pt-BR" sz="26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observado o disposto no art. 150, I e III.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</a:p>
          <a:p>
            <a:r>
              <a:rPr lang="pt-BR" sz="2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Depois da EC 132/2023 (ampliação):</a:t>
            </a:r>
          </a:p>
          <a:p>
            <a:pPr marL="0" indent="0">
              <a:buNone/>
            </a:pPr>
            <a:endParaRPr lang="pt-BR" sz="2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6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Art. 149-A CF </a:t>
            </a:r>
            <a:r>
              <a:rPr lang="pt-BR" sz="26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6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Municípios e o Distrito Federal poderão instituir contribuição, na forma das respectivas leis, para o </a:t>
            </a:r>
            <a:r>
              <a:rPr lang="pt-BR" sz="2600" b="1" i="0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custeio</a:t>
            </a:r>
            <a:r>
              <a:rPr lang="pt-BR" sz="26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pt-BR" sz="26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6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expansão</a:t>
            </a:r>
            <a:r>
              <a:rPr lang="pt-BR" sz="26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a </a:t>
            </a:r>
            <a:r>
              <a:rPr lang="pt-BR" sz="26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melhoria</a:t>
            </a:r>
            <a:r>
              <a:rPr lang="pt-BR" sz="26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6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 serviço de iluminação pública</a:t>
            </a:r>
            <a:r>
              <a:rPr lang="pt-BR" sz="26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600" b="1" i="0" u="sng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sistemas de monitoramento para segurança e preservação de logradouros públicos</a:t>
            </a:r>
            <a:r>
              <a:rPr lang="pt-BR" sz="2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60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observado o disposto no art. 150, I e III.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942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510376E-BB6C-679D-E9B1-38AD20A922E4}"/>
              </a:ext>
            </a:extLst>
          </p:cNvPr>
          <p:cNvSpPr txBox="1"/>
          <p:nvPr/>
        </p:nvSpPr>
        <p:spPr>
          <a:xfrm>
            <a:off x="0" y="0"/>
            <a:ext cx="12192000" cy="688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                Presunções Legais</a:t>
            </a:r>
            <a:r>
              <a:rPr lang="pt-BR" sz="22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quanto ao IVA,</a:t>
            </a: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previstas na LC 214/2025                      </a:t>
            </a:r>
            <a:r>
              <a:rPr lang="pt-BR" sz="2000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31</a:t>
            </a:r>
            <a:endParaRPr lang="pt-BR" sz="20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335 LC 214/2025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Caracteriza omissão de receita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ocorrência de operações sujeitas à incidência da CBS e do IBS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2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II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saldo credor na conta caixa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 apresentado na escrituração ou apurado em procedimento fiscal;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III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manutenção, no passivo, de obrigações já pagas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ou cuja exigibilidade não seja comprovada;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X</a:t>
            </a:r>
            <a:r>
              <a:rPr lang="pt-BR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pt-BR" sz="2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estoque avaliado em desacordo</a:t>
            </a:r>
            <a:r>
              <a:rPr lang="pt-BR" sz="22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com o previsto na legislação tributária, para fins de inventário</a:t>
            </a:r>
            <a:r>
              <a:rPr lang="pt-BR" sz="22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§ 1º -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 valor da receita omitida 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para apuração de tributos federais e do IBS,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inclusive por presunções legais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específicas,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será considerado na determinação da base de cálculo para o lançamento da CBS e do IBS.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§ 2º - </a:t>
            </a:r>
            <a:r>
              <a:rPr lang="pt-BR" sz="2200" kern="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Caberá ao sujeito passivo o ônus da prova de desconstituição das presunções </a:t>
            </a:r>
            <a:r>
              <a:rPr lang="pt-BR" sz="2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 que trata este artigo.</a:t>
            </a:r>
            <a:endParaRPr lang="pt-BR" sz="2200" kern="100" dirty="0"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2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Obs.:</a:t>
            </a:r>
            <a:r>
              <a:rPr lang="pt-BR" sz="22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levantamen</a:t>
            </a:r>
            <a:r>
              <a:rPr lang="pt-BR" sz="2200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tos da conta caixa e inventários de estoques</a:t>
            </a:r>
            <a:r>
              <a:rPr lang="pt-BR" sz="22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 PEPS, UEPS, custo específico, </a:t>
            </a:r>
            <a:r>
              <a:rPr lang="pt-BR" sz="2200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</a:t>
            </a:r>
            <a:r>
              <a:rPr lang="pt-BR" sz="22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étodo de varejo, </a:t>
            </a:r>
            <a:r>
              <a:rPr lang="pt-BR" sz="2200" b="1" u="sng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custo médio ponderado (este é o utilizado pelo Fisco Estadual no ICMS)</a:t>
            </a:r>
            <a:r>
              <a:rPr lang="pt-BR" sz="2200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b="1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</a:t>
            </a:r>
            <a:endParaRPr lang="pt-BR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545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6E24623-0FF6-695D-CB5D-3E4C29BCCDDC}"/>
              </a:ext>
            </a:extLst>
          </p:cNvPr>
          <p:cNvSpPr txBox="1"/>
          <p:nvPr/>
        </p:nvSpPr>
        <p:spPr>
          <a:xfrm>
            <a:off x="0" y="117987"/>
            <a:ext cx="12192000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4 Fiscos juntos no IVA (IBS + CBS)</a:t>
            </a:r>
          </a:p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149-B CF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tributos 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previstos nos </a:t>
            </a:r>
            <a:r>
              <a:rPr lang="pt-BR" sz="32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arts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156-A 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(IBS)</a:t>
            </a:r>
            <a:r>
              <a:rPr lang="pt-BR" sz="3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195, V </a:t>
            </a:r>
            <a:r>
              <a:rPr lang="pt-BR" sz="32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(CBS)</a:t>
            </a: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observarão </a:t>
            </a:r>
            <a:r>
              <a:rPr lang="pt-BR" sz="3200" b="1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regras comuns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relação a: </a:t>
            </a:r>
          </a:p>
          <a:p>
            <a:pPr marL="0" indent="0">
              <a:buNone/>
            </a:pPr>
            <a:endParaRPr lang="pt-BR" sz="3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pt-BR" sz="3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fatos geradores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bases de cálculo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hipóteses de não incidência 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3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sujeitos passivos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– </a:t>
            </a:r>
            <a:r>
              <a:rPr lang="pt-BR" sz="32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imunidades</a:t>
            </a: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0" indent="0">
              <a:buNone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– regimes específicos, diferenciados ou favorecidos de tributação; </a:t>
            </a:r>
          </a:p>
          <a:p>
            <a:pPr marL="0" indent="0">
              <a:buNone/>
            </a:pPr>
            <a:r>
              <a:rPr lang="pt-BR" sz="3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– regras de não cumulatividade. </a:t>
            </a:r>
          </a:p>
          <a:p>
            <a:pPr marL="0" indent="0">
              <a:buNone/>
            </a:pP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>
                <a:solidFill>
                  <a:srgbClr val="000000"/>
                </a:solidFill>
                <a:highlight>
                  <a:srgbClr val="FF00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(Concretização do compartilhamento/cooperação)</a:t>
            </a:r>
            <a:endParaRPr lang="pt-BR" sz="3200" b="1" dirty="0">
              <a:highlight>
                <a:srgbClr val="FF00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05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D9419E5-7235-5921-919C-B413346EDDED}"/>
              </a:ext>
            </a:extLst>
          </p:cNvPr>
          <p:cNvSpPr txBox="1"/>
          <p:nvPr/>
        </p:nvSpPr>
        <p:spPr>
          <a:xfrm>
            <a:off x="0" y="0"/>
            <a:ext cx="12192000" cy="6435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pt-BR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4 Fiscos juntos no IVA (IBS + CBS)</a:t>
            </a: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endParaRPr lang="pt-BR" sz="3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324 LC 214/2025</a:t>
            </a:r>
            <a:r>
              <a:rPr lang="pt-BR" sz="3200" dirty="0">
                <a:solidFill>
                  <a:srgbClr val="000000"/>
                </a:solidFill>
              </a:rPr>
              <a:t> -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fiscalização</a:t>
            </a:r>
            <a:r>
              <a:rPr lang="pt-BR" sz="3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do cumprimento das obrigações tributárias principais e acessórias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bem como a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constituição do crédito tributário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relativo:</a:t>
            </a:r>
            <a:endParaRPr lang="pt-BR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à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CBS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compete à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autoridade fiscal integrante da administração tributária da União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  <a:endParaRPr lang="pt-BR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ao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IBS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compete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às autoridades fiscais integrantes das administrações tributárias</a:t>
            </a:r>
            <a:r>
              <a:rPr lang="pt-BR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dos Estados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 Distrito Federal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3200" b="1" i="0" u="sng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dos Municípios</a:t>
            </a:r>
            <a:r>
              <a:rPr lang="pt-BR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32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16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EFC8B24-AD8B-490D-8A73-9DE542B52903}"/>
              </a:ext>
            </a:extLst>
          </p:cNvPr>
          <p:cNvSpPr txBox="1"/>
          <p:nvPr/>
        </p:nvSpPr>
        <p:spPr>
          <a:xfrm>
            <a:off x="132734" y="0"/>
            <a:ext cx="1205926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</a:pPr>
            <a:endParaRPr lang="pt-BR" alt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ADMINISTRAÇÃO TRIBUTÁRIA: REQUISITO  ESSENCIAL DA RESPONSABILIDADE FISCAL</a:t>
            </a:r>
          </a:p>
          <a:p>
            <a:pPr algn="ctr" eaLnBrk="1" hangingPunct="1"/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pt-BR" alt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Lei Complementar 101/2000 (LRF) </a:t>
            </a:r>
          </a:p>
          <a:p>
            <a:pPr algn="ctr" eaLnBrk="1" hangingPunct="1">
              <a:buFontTx/>
              <a:buNone/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Art. 11 LRF - 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Constituem </a:t>
            </a:r>
            <a:r>
              <a:rPr lang="pt-BR" alt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requisitos essenciais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 responsabilidade na gestão fiscal a instituição, previsão e </a:t>
            </a:r>
            <a:r>
              <a:rPr lang="pt-BR" altLang="pt-BR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efetiva arrecadação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todos os tributos da competência constitucional do ente da Federação.</a:t>
            </a:r>
          </a:p>
          <a:p>
            <a:pPr algn="just" eaLnBrk="1" hangingPunct="1">
              <a:buFontTx/>
              <a:buNone/>
            </a:pPr>
            <a:endParaRPr lang="pt-BR" alt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None/>
            </a:pP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Parágrafo único 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- É vedada a realização de transferências voluntárias para o ente que não observe o disposto no </a:t>
            </a:r>
            <a:r>
              <a:rPr lang="pt-BR" alt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caput, </a:t>
            </a:r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que se refere aos impostos.</a:t>
            </a:r>
          </a:p>
          <a:p>
            <a:pPr algn="just">
              <a:buFontTx/>
              <a:buNone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8D913A0-7956-4E46-EF55-C7763C70F62A}"/>
              </a:ext>
            </a:extLst>
          </p:cNvPr>
          <p:cNvSpPr txBox="1"/>
          <p:nvPr/>
        </p:nvSpPr>
        <p:spPr>
          <a:xfrm>
            <a:off x="0" y="0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pt-BR" sz="32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Funcionamento do Fisco: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ontrole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xterno </a:t>
            </a:r>
          </a:p>
          <a:p>
            <a:pPr marL="0" indent="0" algn="ctr">
              <a:buNone/>
            </a:pP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exercido pelo Senado Federal</a:t>
            </a:r>
          </a:p>
          <a:p>
            <a:pPr marL="0" indent="0"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32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52 CF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Compete privativamente ao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Senado Federal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XV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avaliar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periodicamente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funcionalidade</a:t>
            </a:r>
            <a:r>
              <a:rPr lang="pt-B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Sistema Tributário Nacional, em sua estrutura e seus componentes,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o desempenho das administrações tributárias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União, dos Estados e do Distrito Federal e </a:t>
            </a:r>
            <a:r>
              <a:rPr lang="pt-BR" sz="3200" b="1" i="0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 Municípios</a:t>
            </a:r>
            <a:r>
              <a:rPr lang="pt-BR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635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7BD9E1C-14FA-6238-166B-4CD84FA8EC96}"/>
              </a:ext>
            </a:extLst>
          </p:cNvPr>
          <p:cNvSpPr txBox="1"/>
          <p:nvPr/>
        </p:nvSpPr>
        <p:spPr>
          <a:xfrm>
            <a:off x="0" y="0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ctr"/>
            <a:r>
              <a:rPr lang="pt-BR" sz="3200" b="1" dirty="0">
                <a:ea typeface="Times New Roman" panose="02020603050405020304" pitchFamily="18" charset="0"/>
              </a:rPr>
              <a:t>    Normas ainda mais avivadas agora</a:t>
            </a:r>
            <a:endParaRPr lang="pt-BR" alt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3º CTN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Tributo é toda prestação pecuniária compulsória, em moeda ou cujo valor nela se possa exprimir, que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não constitua sanção de ato ilícito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instituída em lei e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cobrada mediante atividade administrativa plenamente vinculada.</a:t>
            </a:r>
          </a:p>
          <a:p>
            <a:pPr indent="361950" algn="just"/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361950"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142 CTN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Compete privativamente à autoridade administrativa constituir o crédito tributário pelo lançamento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assim entendido 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procedimento administrativo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tendente 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verificar a ocorrência do fato gerador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 obrigação correspondente,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determinar a matéria tributável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calcular o montante do tributo devido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identificar o sujeito passivo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e, sendo caso, </a:t>
            </a:r>
            <a:r>
              <a:rPr lang="pt-BR" sz="22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propor a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aplicação da penalidade cabível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Art.37, XVIII CF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administração fazendária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seus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servidores fiscais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terão, dentro de suas áreas de competência e jurisdição,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precedência sobre os demais setores administrativos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na forma da lei;</a:t>
            </a:r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endParaRPr lang="pt-BR" alt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Art.37, XXII CF 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- as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administrações tributárias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União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dos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do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Distrito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Federal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e dos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Municípios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atividades essenciais ao funcionamento do Estado</a:t>
            </a:r>
            <a:r>
              <a:rPr lang="pt-BR" alt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exercidas por servidores de carreiras específicas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terão recursos prioritários para a realização de suas atividades e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atuarão de forma integrada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inclusive com o </a:t>
            </a:r>
            <a:r>
              <a:rPr lang="pt-BR" altLang="pt-BR" sz="22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compartilhamento de cadastros e de informações fiscais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na forma da lei ou convênio.</a:t>
            </a: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17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0BC107B-3338-8ADD-9C5F-405F45374EF7}"/>
              </a:ext>
            </a:extLst>
          </p:cNvPr>
          <p:cNvSpPr txBox="1"/>
          <p:nvPr/>
        </p:nvSpPr>
        <p:spPr>
          <a:xfrm>
            <a:off x="183628" y="118728"/>
            <a:ext cx="11898443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 algn="just"/>
            <a:r>
              <a:rPr lang="pt-B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As essencialidades e “independências” das carreiras na CF/88</a:t>
            </a:r>
          </a:p>
          <a:p>
            <a:pPr indent="361950" algn="just"/>
            <a:endParaRPr lang="pt-BR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endParaRPr lang="pt-BR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rt. 127 CF -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pt-BR" sz="20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Ministério Público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instituição permanente, </a:t>
            </a:r>
            <a:r>
              <a:rPr lang="pt-BR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essencial à função jurisdicional do Estado...</a:t>
            </a:r>
          </a:p>
          <a:p>
            <a:pPr indent="361950" algn="just"/>
            <a:endParaRPr lang="pt-BR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361950" algn="just"/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São princípios institucionais do Ministério Público a unidade, a indivisibilidade e a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independência funcional.</a:t>
            </a:r>
          </a:p>
          <a:p>
            <a:pPr indent="361950" algn="just"/>
            <a:endParaRPr lang="pt-BR" sz="2000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endParaRPr lang="pt-B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pt-BR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rt. 134 CF -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pt-BR" sz="2000" b="1" dirty="0">
                <a:effectLst/>
                <a:highlight>
                  <a:srgbClr val="00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Defensoria Pública </a:t>
            </a: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 instituição permanente, </a:t>
            </a:r>
            <a:r>
              <a:rPr lang="pt-BR" sz="20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essencial à função jurisdicional do Estado...</a:t>
            </a:r>
          </a:p>
          <a:p>
            <a:pPr indent="361950" algn="just"/>
            <a:endParaRPr lang="pt-BR" sz="20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4º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São princípios institucionais da Defensoria Pública a unidade, a indivisibilidade e a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independência funcional</a:t>
            </a:r>
            <a:r>
              <a:rPr lang="pt-BR" sz="2000" b="1" dirty="0">
                <a:solidFill>
                  <a:srgbClr val="000000"/>
                </a:solidFill>
                <a:highlight>
                  <a:srgbClr val="FF0000"/>
                </a:highlight>
                <a:latin typeface="Arial" panose="020B0604020202020204" pitchFamily="34" charset="0"/>
              </a:rPr>
              <a:t>.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 </a:t>
            </a:r>
          </a:p>
          <a:p>
            <a:pPr indent="361950" algn="just"/>
            <a:endParaRPr lang="pt-BR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361950" algn="just"/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Art.37, XXII CF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- as </a:t>
            </a:r>
            <a:r>
              <a:rPr lang="pt-BR" altLang="pt-BR" sz="20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administrações tributárias</a:t>
            </a:r>
            <a:r>
              <a:rPr lang="pt-BR" altLang="pt-BR" sz="2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União, dos Estados, do Distrito Federal e dos Municípios, </a:t>
            </a:r>
            <a:r>
              <a:rPr lang="pt-BR" altLang="pt-BR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atividades essenciais ao funcionamento do Estado</a:t>
            </a: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exercidas por servidores de carreiras específicas, terão recursos prioritários para a realização de suas atividades e atuarão de forma integrada, inclusive com o compartilhamento de cadastros e de informações fiscais, na forma da lei ou convênio.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3508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E07050F-9029-4000-2388-385671C05C7E}"/>
              </a:ext>
            </a:extLst>
          </p:cNvPr>
          <p:cNvSpPr txBox="1"/>
          <p:nvPr/>
        </p:nvSpPr>
        <p:spPr>
          <a:xfrm>
            <a:off x="2499" y="216643"/>
            <a:ext cx="12019611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o Comitê Gestor do IBS?</a:t>
            </a:r>
          </a:p>
          <a:p>
            <a:pPr algn="just"/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156-B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CF 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Os Estados, o Distrito Federal e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Municípios exercerão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forma integrada,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exclusivamente por meio do Comitê Gestor 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Imposto sobre Bens e Serviços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nos termos e limites estabelecidos nesta Constituição e em lei complementar,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 seguintes competências administrativas 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relativas ao imposto de que trata o art. 156-A:     </a:t>
            </a:r>
          </a:p>
          <a:p>
            <a:pPr algn="just"/>
            <a:endParaRPr lang="pt-B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 -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arrecadar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imposto,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efetuar as compensações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distribuir o produto da arrecadação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entre Estados, Distrito Federal e Municípios;    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decidir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contencioso administrativo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    </a:t>
            </a:r>
          </a:p>
          <a:p>
            <a:pPr algn="just"/>
            <a:endParaRPr lang="pt-BR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1º O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Comitê Gestor do Imposto sobre Bens e Serviços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entidade pública sob regime especial, terá </a:t>
            </a:r>
            <a:r>
              <a:rPr lang="pt-BR" sz="2000" b="1" i="0" u="sng" dirty="0">
                <a:effectLst/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independência técnica, administrativa, orçamentária e financeira.</a:t>
            </a:r>
          </a:p>
          <a:p>
            <a:pPr algn="just"/>
            <a:endParaRPr lang="pt-BR" sz="2000" b="1" i="0" u="sng" dirty="0">
              <a:effectLst/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0" i="0" u="sng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480 LC 214/2025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Fica instituído, até 31 de dezembro de 2025, o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Comitê Gestor do Imposto sobre Bens e Serviços (CGIBS)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entidade pública com caráter técnico e operacional sob regime especial</a:t>
            </a:r>
            <a:r>
              <a:rPr lang="pt-BR" sz="2000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 sede e foro no Distrito Federal,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rPr>
              <a:t>dotado de independência técnica, administrativa, orçamentária e financeira.</a:t>
            </a:r>
            <a:endParaRPr lang="pt-BR" sz="2000" b="1" i="0" dirty="0">
              <a:effectLst/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71BF1DF-5E19-AF47-BE2C-DEA93C9A1E8B}"/>
              </a:ext>
            </a:extLst>
          </p:cNvPr>
          <p:cNvSpPr txBox="1"/>
          <p:nvPr/>
        </p:nvSpPr>
        <p:spPr>
          <a:xfrm>
            <a:off x="-1" y="1"/>
            <a:ext cx="12078929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alt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IBS </a:t>
            </a:r>
            <a:r>
              <a:rPr lang="pt-BR" altLang="pt-B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(</a:t>
            </a:r>
            <a:r>
              <a:rPr lang="pt-BR" alt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 + ICMS</a:t>
            </a:r>
            <a:r>
              <a:rPr lang="pt-BR" altLang="pt-BR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pt-BR" alt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(A</a:t>
            </a: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mpliação da base tributável)          </a:t>
            </a:r>
            <a:r>
              <a:rPr kumimoji="0" lang="pt-BR" altLang="pt-BR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pt-BR" altLang="pt-BR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 e ICMS na CF/88</a:t>
            </a:r>
          </a:p>
          <a:p>
            <a:pPr algn="just"/>
            <a:endParaRPr lang="pt-BR" altLang="pt-B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156 CF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pt-BR" altLang="pt-B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Compete aos Municípios</a:t>
            </a:r>
            <a:r>
              <a:rPr kumimoji="0" lang="pt-BR" altLang="pt-BR" sz="20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instituir 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impostos sobre:</a:t>
            </a:r>
          </a:p>
          <a:p>
            <a:pPr algn="just"/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III - </a:t>
            </a:r>
            <a:r>
              <a:rPr kumimoji="0" lang="pt-BR" altLang="pt-B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serviços de qualquer natureza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não compreendidos no art. 155, II,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definidos em lei complementar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pt-BR" sz="2000" b="0" i="0" dirty="0">
              <a:solidFill>
                <a:srgbClr val="1629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solidFill>
                <a:srgbClr val="1629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b="1" i="0" dirty="0">
              <a:solidFill>
                <a:srgbClr val="1629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155 CF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Compete aos Estados e ao Distrito Federal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instituir impostos sobre:  </a:t>
            </a:r>
          </a:p>
          <a:p>
            <a:pPr algn="just"/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operações relativas à 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circulação de mercadorias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sobre prestações de serviços de transporte interestadual e intermunicipal e de comunicação, ainda que as operações e as prestações se iniciem no exterior; </a:t>
            </a:r>
          </a:p>
          <a:p>
            <a:pPr algn="just"/>
            <a:endParaRPr lang="pt-BR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IBS trazido pela EC 132/2023 - Reforma Tributária do Consumo</a:t>
            </a:r>
          </a:p>
          <a:p>
            <a:pPr algn="just"/>
            <a:endParaRPr lang="pt-BR" sz="20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Art. 156-A CF 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Lei complementar instituirá </a:t>
            </a:r>
            <a:r>
              <a:rPr lang="pt-BR" sz="2000" b="1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imposto sobre bens e serviços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2000" b="1" i="0" dirty="0"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competência compartilhada entre Estados, Distrito Federal e Municípios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- incidirá sobre </a:t>
            </a:r>
            <a:r>
              <a:rPr lang="pt-BR" sz="2000" b="1" i="0" dirty="0">
                <a:effectLst/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operações com bens materiais ou imateriais, inclusive direitos, ou com serviços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endParaRPr lang="pt-BR" sz="2600" b="1" i="0" dirty="0">
              <a:solidFill>
                <a:srgbClr val="1629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51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1C9351B-77DC-02F0-1F55-14DD95C104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002" t="67692" r="32912" b="20937"/>
          <a:stretch/>
        </p:blipFill>
        <p:spPr bwMode="auto">
          <a:xfrm>
            <a:off x="227503" y="879703"/>
            <a:ext cx="3175973" cy="3189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1F700B-173A-8D1E-478D-E036B9E54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1" t="30469" r="62625" b="21827"/>
          <a:stretch/>
        </p:blipFill>
        <p:spPr bwMode="auto">
          <a:xfrm>
            <a:off x="4345410" y="854444"/>
            <a:ext cx="3175973" cy="3063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1266CDF-CAB6-1AA6-81E9-34E6A38421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279" t="26982" r="34560" b="14663"/>
          <a:stretch/>
        </p:blipFill>
        <p:spPr bwMode="auto">
          <a:xfrm>
            <a:off x="8482476" y="854444"/>
            <a:ext cx="3214290" cy="30635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16C3952-B44C-8D49-60ED-AD576E83A671}"/>
              </a:ext>
            </a:extLst>
          </p:cNvPr>
          <p:cNvSpPr txBox="1"/>
          <p:nvPr/>
        </p:nvSpPr>
        <p:spPr>
          <a:xfrm>
            <a:off x="988142" y="0"/>
            <a:ext cx="96454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   Alcance e atuação do Fisco Municipal  - Capilaridade </a:t>
            </a:r>
            <a:endParaRPr lang="pt-BR" sz="28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E4B3FF-26BE-EF0E-7263-CD27509DD2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338" t="58670" r="48142" b="17800"/>
          <a:stretch/>
        </p:blipFill>
        <p:spPr bwMode="auto">
          <a:xfrm>
            <a:off x="7334115" y="3917971"/>
            <a:ext cx="4732840" cy="2909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849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D2D5422-8D29-5163-9832-2F24993A76C2}"/>
              </a:ext>
            </a:extLst>
          </p:cNvPr>
          <p:cNvSpPr txBox="1"/>
          <p:nvPr/>
        </p:nvSpPr>
        <p:spPr>
          <a:xfrm>
            <a:off x="0" y="176828"/>
            <a:ext cx="12067082" cy="6724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</a:rPr>
              <a:t>    C</a:t>
            </a:r>
            <a:r>
              <a:rPr lang="pt-BR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onceitos estabelecidos </a:t>
            </a:r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</a:rPr>
              <a:t>pela</a:t>
            </a:r>
            <a:r>
              <a:rPr lang="pt-BR" sz="2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LC 214/2025 que alargam a abrangência   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endParaRPr lang="pt-BR" sz="20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 3º LC 214/2025 -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fins desta Lei Complementar,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consideram-se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-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operações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com: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bens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todas</a:t>
            </a:r>
            <a:r>
              <a:rPr lang="pt-BR" sz="200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e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quaisquer</a:t>
            </a:r>
            <a:r>
              <a:rPr lang="pt-BR" sz="200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que envolvam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bens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móveis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ou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imóveis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materiais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ou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imateriais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, inclusive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direitos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;</a:t>
            </a:r>
            <a:endParaRPr lang="pt-BR" sz="2000" b="0" i="0" dirty="0">
              <a:solidFill>
                <a:srgbClr val="000000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serviços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todas as demais que não sejam enquadradas como operações com bens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nos termos da alínea “a” deste inciso;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-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fornecimento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endParaRPr lang="pt-BR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entrega ou disponibilização</a:t>
            </a:r>
            <a:r>
              <a:rPr lang="pt-BR" sz="20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bem material;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instituição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,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transferência,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cessão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concessão,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licenciamento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disponibilização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de bem imaterial, inclusive direito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;</a:t>
            </a:r>
            <a:endParaRPr lang="pt-BR" sz="2000" b="0" i="0" dirty="0">
              <a:solidFill>
                <a:srgbClr val="000000"/>
              </a:solidFill>
              <a:effectLst/>
              <a:highlight>
                <a:srgbClr val="00FFFF"/>
              </a:highlight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prestação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disponibilização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serviço;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5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D026E6B-83AD-FC3E-3E9F-B6FE11A80DDF}"/>
              </a:ext>
            </a:extLst>
          </p:cNvPr>
          <p:cNvSpPr txBox="1"/>
          <p:nvPr/>
        </p:nvSpPr>
        <p:spPr>
          <a:xfrm>
            <a:off x="0" y="0"/>
            <a:ext cx="12192000" cy="7473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6                             </a:t>
            </a: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 4º LC 214/2025 - 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IBS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a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CBS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incidem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sobre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operações onerosas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 bens ou com serviços.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1º -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 operações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não onerosas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 bens ou com serviços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serão tributadas nas hipóteses expressamente previstas nesta Lei Complementar</a:t>
            </a:r>
            <a:r>
              <a:rPr lang="pt-BR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2º -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Para fins do disposto neste artigo,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considera-se operação onerosa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 bens ou com serviços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qualquer fornecimento com contraprestação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incluindo o decorrente de: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– compra e venda,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troca ou permuta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dação em pagamento 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 demais espécies de alienação;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 –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locação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;</a:t>
            </a:r>
            <a:endParaRPr lang="pt-BR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III –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licenciamento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concessão</a:t>
            </a:r>
            <a:r>
              <a:rPr lang="pt-BR" sz="2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cessão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 –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doação com contraprestação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em benefício do doador;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 – </a:t>
            </a:r>
            <a:r>
              <a:rPr lang="pt-BR" sz="2000" b="1" i="0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instituição onerosa de direitos reais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  <a:buNone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VII – </a:t>
            </a:r>
            <a:r>
              <a:rPr lang="pt-BR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arrendamento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inclusive mercantil; e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VIII – </a:t>
            </a:r>
            <a:r>
              <a:rPr lang="pt-BR" sz="20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prestação de serviços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 fontAlgn="base">
              <a:spcBef>
                <a:spcPts val="1125"/>
              </a:spcBef>
              <a:spcAft>
                <a:spcPts val="1125"/>
              </a:spcAft>
            </a:pPr>
            <a:r>
              <a:rPr lang="pt-BR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6</a:t>
            </a:r>
            <a:endParaRPr lang="pt-BR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211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71D3693-55A1-DCAE-BC4E-9D19BA98B79D}"/>
              </a:ext>
            </a:extLst>
          </p:cNvPr>
          <p:cNvSpPr txBox="1"/>
          <p:nvPr/>
        </p:nvSpPr>
        <p:spPr>
          <a:xfrm>
            <a:off x="164892" y="149902"/>
            <a:ext cx="11827239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7</a:t>
            </a:r>
          </a:p>
          <a:p>
            <a:pPr algn="just"/>
            <a:endParaRPr lang="pt-BR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 4º LC 214/2025 </a:t>
            </a:r>
          </a:p>
          <a:p>
            <a:pPr algn="just"/>
            <a:endParaRPr lang="pt-BR" sz="2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4º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 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IBS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CBS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incidem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sobre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qualquer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operação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 bem ou com serviço realizada pelo contribuinte,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incluindo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aquelas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realizadas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com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Arial" panose="020B0604020202020204" pitchFamily="34" charset="0"/>
              </a:rPr>
              <a:t>ativo não circulante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 no exercício de atividade econômica não habitual, observado o disposto no § 4º do art. 57 desta Lei Complementar.</a:t>
            </a:r>
          </a:p>
          <a:p>
            <a:pPr algn="just"/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pt-BR" sz="22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 </a:t>
            </a:r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º LC 214/2025 - 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IBS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CBS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também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incidem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sobre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as seguintes operações:</a:t>
            </a:r>
          </a:p>
          <a:p>
            <a:pPr algn="just"/>
            <a:endParaRPr lang="pt-BR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II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fornecimento de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brindes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bonificações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IV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demais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fornecimentos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não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onerosos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ou 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valor</a:t>
            </a:r>
            <a:r>
              <a:rPr lang="pt-BR" sz="2200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inferior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ao de mercado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bens e serviços por contribuinte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a parte relacionada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22584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59AE8475-D76A-F3BC-75E5-E850CE201DAD}"/>
              </a:ext>
            </a:extLst>
          </p:cNvPr>
          <p:cNvSpPr txBox="1"/>
          <p:nvPr/>
        </p:nvSpPr>
        <p:spPr>
          <a:xfrm>
            <a:off x="0" y="149901"/>
            <a:ext cx="1208207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pt-B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Regime Hibrido (Simples Nacional)                                         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just" fontAlgn="base"/>
            <a:endParaRPr lang="pt-BR" sz="2200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Art.13 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............................</a:t>
            </a:r>
          </a:p>
          <a:p>
            <a:pPr algn="just" fontAlgn="base"/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10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É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facultado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optante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pelo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Simples Nacional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apurar e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recolher o IBS e a CBS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acordo com o regime regular aplicável a esses tributos, hipótese em que as parcelas a eles relativas não serão cobradas pelo regime único.</a:t>
            </a:r>
          </a:p>
          <a:p>
            <a:pPr algn="just" fontAlgn="base"/>
            <a:endParaRPr lang="pt-BR" sz="22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11 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opção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que se refere o § 10 será exercida para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os semestres iniciados em janeiro e julho de cada ano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sendo </a:t>
            </a:r>
            <a:r>
              <a:rPr lang="pt-BR" sz="22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irretratável</a:t>
            </a:r>
            <a:r>
              <a:rPr lang="pt-BR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cada um desses períodos, devendo ser exercida nos meses de setembro e abril imediatamente anteriores a cada semestre.” (NR)</a:t>
            </a:r>
          </a:p>
          <a:p>
            <a:pPr algn="just" fontAlgn="base"/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optar pelo Regime Híbrido, recolherá:</a:t>
            </a:r>
          </a:p>
          <a:p>
            <a:pPr algn="just" fontAlgn="base"/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CSLL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pelo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Simples Nacional</a:t>
            </a:r>
          </a:p>
          <a:p>
            <a:pPr algn="just" fontAlgn="base"/>
            <a:endParaRPr lang="pt-BR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IBS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a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CBS</a:t>
            </a:r>
            <a:r>
              <a:rPr lang="pt-BR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pelo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IVA</a:t>
            </a:r>
          </a:p>
          <a:p>
            <a:pPr algn="just" fontAlgn="base"/>
            <a:endParaRPr lang="pt-BR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4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1621AEC-142A-787E-B17E-69A46C503A83}"/>
              </a:ext>
            </a:extLst>
          </p:cNvPr>
          <p:cNvSpPr txBox="1"/>
          <p:nvPr/>
        </p:nvSpPr>
        <p:spPr>
          <a:xfrm>
            <a:off x="132735" y="250723"/>
            <a:ext cx="11931446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IBS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abrange:</a:t>
            </a:r>
          </a:p>
          <a:p>
            <a:pPr marL="0" indent="0">
              <a:buNone/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todo 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ISS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todo o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ICMS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tudo que não está nos conceitos tradicionais de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“circulação” 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 de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“mercadoria”</a:t>
            </a: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tudo que não está na lista de serviços.</a:t>
            </a:r>
          </a:p>
          <a:p>
            <a:pPr marL="0" indent="0">
              <a:buNone/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232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4635</TotalTime>
  <Words>4741</Words>
  <Application>Microsoft Office PowerPoint</Application>
  <PresentationFormat>Widescreen</PresentationFormat>
  <Paragraphs>373</Paragraphs>
  <Slides>40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9" baseType="lpstr">
      <vt:lpstr>Aptos</vt:lpstr>
      <vt:lpstr>Arial</vt:lpstr>
      <vt:lpstr>Calibri</vt:lpstr>
      <vt:lpstr>Calibri Light</vt:lpstr>
      <vt:lpstr>Cera</vt:lpstr>
      <vt:lpstr>Google Sans</vt:lpstr>
      <vt:lpstr>rawline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Cardoso Filho</dc:creator>
  <cp:lastModifiedBy>USUARIO</cp:lastModifiedBy>
  <cp:revision>48</cp:revision>
  <dcterms:created xsi:type="dcterms:W3CDTF">2025-03-27T00:26:21Z</dcterms:created>
  <dcterms:modified xsi:type="dcterms:W3CDTF">2025-04-28T13:38:31Z</dcterms:modified>
</cp:coreProperties>
</file>