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65" r:id="rId3"/>
    <p:sldId id="263" r:id="rId4"/>
    <p:sldId id="298" r:id="rId5"/>
    <p:sldId id="256" r:id="rId6"/>
    <p:sldId id="260" r:id="rId7"/>
    <p:sldId id="264" r:id="rId8"/>
    <p:sldId id="305" r:id="rId9"/>
    <p:sldId id="259" r:id="rId10"/>
    <p:sldId id="258" r:id="rId11"/>
    <p:sldId id="288" r:id="rId12"/>
    <p:sldId id="289" r:id="rId13"/>
    <p:sldId id="312" r:id="rId14"/>
    <p:sldId id="306" r:id="rId15"/>
    <p:sldId id="313" r:id="rId16"/>
    <p:sldId id="315" r:id="rId17"/>
    <p:sldId id="274" r:id="rId18"/>
    <p:sldId id="275" r:id="rId19"/>
    <p:sldId id="276" r:id="rId20"/>
    <p:sldId id="277" r:id="rId21"/>
    <p:sldId id="299" r:id="rId22"/>
    <p:sldId id="284" r:id="rId23"/>
    <p:sldId id="308" r:id="rId24"/>
    <p:sldId id="310" r:id="rId25"/>
    <p:sldId id="309" r:id="rId26"/>
    <p:sldId id="307" r:id="rId27"/>
    <p:sldId id="314" r:id="rId28"/>
    <p:sldId id="269" r:id="rId29"/>
    <p:sldId id="261" r:id="rId30"/>
    <p:sldId id="268" r:id="rId31"/>
    <p:sldId id="267" r:id="rId32"/>
    <p:sldId id="304" r:id="rId33"/>
    <p:sldId id="287" r:id="rId34"/>
    <p:sldId id="300" r:id="rId35"/>
    <p:sldId id="285" r:id="rId36"/>
    <p:sldId id="271" r:id="rId37"/>
    <p:sldId id="286" r:id="rId38"/>
    <p:sldId id="266" r:id="rId39"/>
    <p:sldId id="281" r:id="rId40"/>
    <p:sldId id="311" r:id="rId41"/>
    <p:sldId id="297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2457-4B92-4D0B-A91C-AF75FD891C02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2B84-DC87-408D-BFEA-D0B3063719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41B2A-4809-2474-C17C-AC30941CC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448180-4CEE-26B1-DAD6-44B87D08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D2BA1-7DD3-975E-20EA-2B5A0738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1150E-45D8-84AA-15EC-5CD009FA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B55EF-3CC0-1FAD-22FC-B7ACCB5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07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5BCC0-DDFA-808A-87DC-721C9CFB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36A972-8640-277F-FDB3-684B9590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1A356-6F84-81FC-0D33-1BD339F3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B462D-01B7-BFE0-4E89-D00109ED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CC1E33-CFCC-D15B-51BE-D791EB1A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9DA475-8B6B-7EBA-20C0-A93343EBB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2F9AE0-208B-3DCE-13DC-1015B7D2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87C6A-7A3B-E2CD-4B82-61D81D5E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EE80B-6652-9D09-4D76-048B3A7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C9887-2A57-13E3-3307-C06A628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20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B6A1-7C03-6B2A-3585-6584D346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305C58-E6EA-FDD5-DFC3-DFD2A6F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9B2F9-1412-4741-9E2F-F2770875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99ED5-2E60-96E7-FDA3-A951B5A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B4152-CEBD-502A-4A4F-4FDC03EA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7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1201D-EAC9-76B5-8981-7181EFFC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2A58D5-689E-447A-996B-FDBDA709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AEA1E-2716-5265-16DB-01DE2375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D75CC-2CDB-6EFE-7BEA-B58F67F2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FBF793-DABA-2749-E6BD-E017612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9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0E2D-4675-FF09-5684-C4F7C31C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CEB24-AA52-FC16-8F72-15216E780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F53F63-304F-4C6A-6992-27DBC649E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C61484-EA20-E277-FA71-FA6ACADE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0E9AA8-9164-4450-E392-BECB02D1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BFC10-3EBB-AA4B-26F2-2D5444F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41A2-CA1B-3DD6-6082-63801F83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351E1C-3627-B00B-2026-999B36BD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B7588-0FA4-381F-ED5A-983D117A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37B8C7-3A2C-A44A-A990-F91F09758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5B1B76-5700-4518-66A7-1F6845D99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FA7AB3F-0EB6-B5F2-5A27-A09DC9D2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BC4987-62F2-0819-A947-C88ABBCA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311A97-DCD7-E69F-9695-42F5008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93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74910-8FE5-4474-B3B1-23744CE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100780-676B-5645-D1E4-82B35344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04DF14-DE07-3548-506D-1D0807C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18C940-600E-9E86-75EE-65E6C0D9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3AD826-23F5-BF7B-1313-621BF830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3A629F-8DBD-8E3D-EB4E-6E5D7B2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2DC606-4826-2A65-30B8-43305820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9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D76FF-17DA-CD39-8665-3FF2F30C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A823B-0DF9-CF19-C20B-3947B9AA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E171B2-4024-B3DE-2B90-D79C28088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60A0B2-EE52-7F31-7DBD-B408EB24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9BD830-1ED0-8092-2489-62B6A893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2088D-07FB-591F-229C-290BF52D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CE9F6-9895-6247-C62D-BB8CC6BE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8569A2-BC32-ED50-6A4D-85125E2F8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8663FD-DEF8-52C7-9AA3-471BF7CFC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6D43D5-44C7-BB28-5E63-233BA38D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635881-EBFC-4666-4AA8-A6BBAE87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723789-07A1-08A3-CBFF-1BEE9E10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93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D76FBC-3231-BF50-AFE4-757563E6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2B4D22-3544-34F5-8CE9-2CF10B15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5CA14-0047-7966-6521-719853B2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ECF4-A70C-4F98-942E-3F8B6C6E2EDD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CD77D-0211-458F-5192-CB0F0E2AD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00652-6F13-88E4-B30E-6EE3E80F9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3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D21CBA-FB05-0525-7801-66E825F8B691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000" b="1" dirty="0"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Reforma da Tributação Sobre o Consumo                       </a:t>
            </a:r>
          </a:p>
          <a:p>
            <a:pPr marL="0" indent="0" algn="ctr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Imposto Seletivo - IS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(compete à União e começa, por inteiro, em 2027)</a:t>
            </a:r>
          </a:p>
          <a:p>
            <a:endParaRPr 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Inci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sobre a produção, extração, comercialização ou importação de bens e serviços prejudiciais à saúde ou ao meio ambiente.</a:t>
            </a:r>
          </a:p>
          <a:p>
            <a:pPr algn="just"/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integra sua própria base de cálculo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(alíquota 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fora, 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será também o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IVA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buFontTx/>
              <a:buChar char="-"/>
            </a:pPr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ntegrará a base de cálculo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* 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IPI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não será extinto, mas terá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alíquota zero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(sendo maior que zero apenas para proteger a ZFM).</a:t>
            </a:r>
          </a:p>
          <a:p>
            <a:pPr marL="457200" indent="-457200" algn="just">
              <a:buFontTx/>
              <a:buChar char="-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0642740-CC5D-6CCD-A943-0AD00A55B3D9}"/>
              </a:ext>
            </a:extLst>
          </p:cNvPr>
          <p:cNvSpPr txBox="1"/>
          <p:nvPr/>
        </p:nvSpPr>
        <p:spPr>
          <a:xfrm>
            <a:off x="0" y="54215"/>
            <a:ext cx="12000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IBS </a:t>
            </a: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A01BCD-5C46-843E-9BA8-236AC1C34559}"/>
              </a:ext>
            </a:extLst>
          </p:cNvPr>
          <p:cNvSpPr txBox="1"/>
          <p:nvPr/>
        </p:nvSpPr>
        <p:spPr>
          <a:xfrm>
            <a:off x="5692877" y="27284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8D0C695-B4F1-6112-969C-FABB30E05223}"/>
              </a:ext>
            </a:extLst>
          </p:cNvPr>
          <p:cNvSpPr/>
          <p:nvPr/>
        </p:nvSpPr>
        <p:spPr>
          <a:xfrm>
            <a:off x="545691" y="1961534"/>
            <a:ext cx="5024284" cy="34953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4587FA-4498-9F2D-8B06-DD0800A2E523}"/>
              </a:ext>
            </a:extLst>
          </p:cNvPr>
          <p:cNvSpPr/>
          <p:nvPr/>
        </p:nvSpPr>
        <p:spPr>
          <a:xfrm>
            <a:off x="6730180" y="1821426"/>
            <a:ext cx="4916129" cy="37387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72D2C5D-102B-3A9C-EB0B-2EDBD6DD3F6D}"/>
              </a:ext>
            </a:extLst>
          </p:cNvPr>
          <p:cNvCxnSpPr>
            <a:cxnSpLocks/>
          </p:cNvCxnSpPr>
          <p:nvPr/>
        </p:nvCxnSpPr>
        <p:spPr>
          <a:xfrm>
            <a:off x="339212" y="817885"/>
            <a:ext cx="0" cy="5649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AE8D42C-5B7E-5193-67C1-CFA71BF370FD}"/>
              </a:ext>
            </a:extLst>
          </p:cNvPr>
          <p:cNvCxnSpPr>
            <a:cxnSpLocks/>
          </p:cNvCxnSpPr>
          <p:nvPr/>
        </p:nvCxnSpPr>
        <p:spPr>
          <a:xfrm>
            <a:off x="339212" y="817885"/>
            <a:ext cx="115627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2F46092-9354-7705-C808-DD377B4F0A38}"/>
              </a:ext>
            </a:extLst>
          </p:cNvPr>
          <p:cNvCxnSpPr/>
          <p:nvPr/>
        </p:nvCxnSpPr>
        <p:spPr>
          <a:xfrm>
            <a:off x="11901948" y="817885"/>
            <a:ext cx="0" cy="5649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D875EB8-0F1A-FA05-2FEA-2A61326632FC}"/>
              </a:ext>
            </a:extLst>
          </p:cNvPr>
          <p:cNvCxnSpPr/>
          <p:nvPr/>
        </p:nvCxnSpPr>
        <p:spPr>
          <a:xfrm>
            <a:off x="339212" y="6474542"/>
            <a:ext cx="115627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8B93657-42F9-D302-DDDB-528EABFC9FB5}"/>
              </a:ext>
            </a:extLst>
          </p:cNvPr>
          <p:cNvSpPr txBox="1"/>
          <p:nvPr/>
        </p:nvSpPr>
        <p:spPr>
          <a:xfrm>
            <a:off x="147484" y="103240"/>
            <a:ext cx="12044516" cy="7781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Inscrição de todos os imóveis no CIB</a:t>
            </a: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265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bens imóveis urbanos e rurais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que trata esta Seção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deverão ser inscritos no 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integrante do </a:t>
            </a:r>
            <a:r>
              <a:rPr lang="pt-BR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Sinter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que trata o inciso III do § 1º do art. 59 desta Lei Complementar.</a:t>
            </a: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inventário dos bens imóveis urbanos e rurais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constituído com dados enviados pelos cadastros de origem, que deverão atender aos critérios de atribuição do código de inscrição no CIB.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deverá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constar obrigatoriamente de todos os documentos relativos à obra de construção civil expedidos pelo Município.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Sinter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Nacional de Gestão de Informações Territoriais 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integra, em um banco de dados, o fluxo dinâmico de dados jurídicos produzidos pelos serviços de registros públicos (cartórios) ao fluxo de dados fiscais, cadastrais e geoespaciais de imóveis urbanos (Fisco + Obras) e rurais (INCRA) produzidos pela União, pelos Estados, pelo Distrito Federal e pelos Municípios. 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Obs.: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georreferenciamento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exigido para garantir precisão e segurança quanto à localização e aos limites e confrontação exatos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endParaRPr lang="pt-BR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80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A0411DC-DDDB-F366-1837-A9A40F83918C}"/>
              </a:ext>
            </a:extLst>
          </p:cNvPr>
          <p:cNvSpPr txBox="1"/>
          <p:nvPr/>
        </p:nvSpPr>
        <p:spPr>
          <a:xfrm>
            <a:off x="147484" y="117987"/>
            <a:ext cx="12044516" cy="663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Prazos e sanções quanto ao CIB</a:t>
            </a:r>
          </a:p>
          <a:p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266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-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Ficam estabelecidos os seguintes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prazos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inscrição de todos os bens imóveis no CIB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12 (doze) meses para que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órgãos da administração federal direta e indireta realizem a adequação dos sistemas para adoção do CIB como código de identificação cadastral dos bens imóveis urbanos e rurais;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serviços notariais e registrais realizem a adequação dos sistemas para adoção do CIB como código de identificação cadastral dos bens imóveis;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capitais dos Estados e o Distrito Federal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incluam o código CIB em seus sistemas;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II - 24 (vinte e quatro) meses para que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        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(A contar de 16 de janeiro de 2025)</a:t>
            </a:r>
            <a:endParaRPr lang="pt-BR" sz="2000" b="1" i="0" dirty="0">
              <a:solidFill>
                <a:srgbClr val="00000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órgãos da administração estadual direta e indireta realizem a adequação dos sistemas para adoção do CIB como código de identificação cadastral dos bens imóveis urbanos e rurais;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os demais Municípios incluam o código CIB em seus sistemas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6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44FDE6C-2341-5F5A-5103-7F85802CF114}"/>
              </a:ext>
            </a:extLst>
          </p:cNvPr>
          <p:cNvSpPr txBox="1"/>
          <p:nvPr/>
        </p:nvSpPr>
        <p:spPr>
          <a:xfrm>
            <a:off x="114924" y="0"/>
            <a:ext cx="1196215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Regimes (</a:t>
            </a:r>
            <a:r>
              <a:rPr lang="pt-BR" sz="2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fora o Regular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de tributação sobre o consumo</a:t>
            </a:r>
          </a:p>
          <a:p>
            <a:pPr algn="just" fontAlgn="base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BR" sz="2200" b="1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Regimes Diferenciados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Reduções de alíquotas estabelecidas no texto da CF):</a:t>
            </a:r>
          </a:p>
          <a:p>
            <a:pPr algn="just" fontAlgn="base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Alíquota zero (0)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Redução de 30%</a:t>
            </a:r>
            <a:endParaRPr lang="pt-BR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Redução de 60%</a:t>
            </a: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Regimes Específicos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regras próprias relativas à base de cálculo, período de apuração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do imposto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creditamentos e obrigações acessórias)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algn="just" fontAlgn="base"/>
            <a:endParaRPr lang="pt-BR" sz="2200" b="1" kern="1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combustíveis / serviços financeiros / planos de assistência à saúde / concursos de prognósticos / bens imóveis / cooperativas / bares e restaurantes / hotelaria e parques de diversão e temáticos / agências de viagens e de turismo / transporte coletivo de passageiros / Sociedades Anônimas do Futebol (</a:t>
            </a:r>
            <a:r>
              <a:rPr lang="pt-BR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SAFs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fontAlgn="base"/>
            <a:endParaRPr lang="pt-BR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Regimes Especiais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(suspensão do pagamento do IVA)</a:t>
            </a:r>
          </a:p>
          <a:p>
            <a:pPr marL="342900" indent="-342900" algn="just" fontAlgn="base">
              <a:buFontTx/>
              <a:buChar char="-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Regime Especial de Incentivos para o Desenvolvimento da Infraestrutura  -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Reidi</a:t>
            </a:r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Regime Tributário para Incentivo à Atividade Econômica Naval - </a:t>
            </a:r>
            <a:r>
              <a:rPr lang="pt-BR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Renaval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pt-BR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Char char="-"/>
            </a:pPr>
            <a:endParaRPr lang="pt-BR" sz="2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 fontAlgn="base">
              <a:buFontTx/>
              <a:buChar char="-"/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fontAlgn="base">
              <a:buFontTx/>
              <a:buChar char="-"/>
            </a:pPr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0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9AE8475-D76A-F3BC-75E5-E850CE201DAD}"/>
              </a:ext>
            </a:extLst>
          </p:cNvPr>
          <p:cNvSpPr txBox="1"/>
          <p:nvPr/>
        </p:nvSpPr>
        <p:spPr>
          <a:xfrm>
            <a:off x="0" y="149901"/>
            <a:ext cx="120820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Regime Hibrido (Simples Nacional)                                        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just" fontAlgn="base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Art.13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............................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10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É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facultado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optante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apurar e recolher o IBS e a CBS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acordo com o regime regular aplicável a esses tributos, hipótese em que as parcelas a eles relativas não serão cobradas pelo regime único.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11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opção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que se refere o § 10 será exercida para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semestres iniciados em janeiro e julho de cada ano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sendo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irretratável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cada um desses períodos, devendo ser exercida nos meses de setembro e abril imediatamente anteriores a cada semestre.” (NR)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optar pelo Regime Híbrido, recolherá: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CSLL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</a:p>
          <a:p>
            <a:pPr algn="just" fontAlgn="base"/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30AE30-90CE-C2EF-24BB-7022D7352F92}"/>
              </a:ext>
            </a:extLst>
          </p:cNvPr>
          <p:cNvSpPr txBox="1"/>
          <p:nvPr/>
        </p:nvSpPr>
        <p:spPr>
          <a:xfrm>
            <a:off x="0" y="0"/>
            <a:ext cx="12192000" cy="7054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Vejam como simplificou!</a:t>
            </a:r>
            <a:endParaRPr lang="pt-BR" sz="228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273</a:t>
            </a:r>
            <a:r>
              <a:rPr lang="pt-BR" sz="2260" dirty="0">
                <a:solidFill>
                  <a:srgbClr val="000000"/>
                </a:solidFill>
                <a:latin typeface="Arial" panose="020B0604020202020204" pitchFamily="34" charset="0"/>
              </a:rPr>
              <a:t> -</a:t>
            </a:r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operações de fornecimento de alimentação por bares e restaurantes, inclusive lanchonetes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ficam sujeitas a regime</a:t>
            </a:r>
            <a:r>
              <a:rPr lang="pt-BR" sz="226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específico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incidência do IBS e da CBS, de acordo com o disposto nesta Seção.</a:t>
            </a:r>
            <a:endParaRPr lang="pt-BR" sz="226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226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-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 regime específico 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que trata esta Seção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aplica-se também ao fornecimento de bebidas não alcoólicas preparadas no estabelecimento</a:t>
            </a:r>
            <a:r>
              <a:rPr lang="pt-BR" sz="226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  <a:r>
              <a:rPr lang="pt-BR" sz="226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260" dirty="0">
                <a:solidFill>
                  <a:srgbClr val="FF0000"/>
                </a:solidFill>
                <a:latin typeface="Arial" panose="020B0604020202020204" pitchFamily="34" charset="0"/>
              </a:rPr>
              <a:t>(sucos, vitaminas, cafés, etc.)</a:t>
            </a:r>
            <a:endParaRPr lang="pt-BR" sz="226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pt-BR" sz="2260" b="1" i="0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-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Não está sujeito ao regime específico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que trata esta Seção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 fornecimento de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226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226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alimentação para pessoa jurídica, sob contrato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classificada nas posições 1.0301.31.00, 1.0301.32.00 e 1.0301.39.00 da NBS ou por empresa classificada na posição 5620-1/01 da Classificação Nacional de Atividades Econômicas (CNAE); </a:t>
            </a:r>
            <a:endParaRPr lang="pt-BR" sz="226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pt-BR" sz="226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produtos alimentícios e bebidas não alcoólicas adquiridos de terceiros, não submetidos a preparo no estabelecimento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pt-BR" sz="226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26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sucos em caixinhas, achocolatados, coco, refrigerantes, água mineral, salgadinhos processados, sorvetes, picolés, sobremesas prontas) </a:t>
            </a:r>
            <a:endParaRPr lang="pt-BR" sz="226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226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6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26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bebidas alcoólicas, ainda que preparadas no estabelecimento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pt-BR" sz="2260" dirty="0">
                <a:solidFill>
                  <a:srgbClr val="FF0000"/>
                </a:solidFill>
                <a:latin typeface="Arial" panose="020B0604020202020204" pitchFamily="34" charset="0"/>
              </a:rPr>
              <a:t>(garrafas, latas, drinks)</a:t>
            </a:r>
            <a:r>
              <a:rPr lang="pt-BR" sz="226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  <a:endParaRPr lang="pt-BR" sz="226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176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8D0F4F4-3120-6EAB-E535-FDAE5B1FD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9492" r="26975" b="12780"/>
          <a:stretch/>
        </p:blipFill>
        <p:spPr bwMode="auto">
          <a:xfrm>
            <a:off x="1409075" y="0"/>
            <a:ext cx="8844197" cy="4542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72B7AC6-794F-230C-B4D0-B881492F0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8" t="31060" r="27329" b="34428"/>
          <a:stretch/>
        </p:blipFill>
        <p:spPr bwMode="auto">
          <a:xfrm>
            <a:off x="1633928" y="4407108"/>
            <a:ext cx="8499423" cy="2653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0CC60E2E-EEE9-FB7A-8558-804730CA4644}"/>
              </a:ext>
            </a:extLst>
          </p:cNvPr>
          <p:cNvCxnSpPr>
            <a:cxnSpLocks/>
          </p:cNvCxnSpPr>
          <p:nvPr/>
        </p:nvCxnSpPr>
        <p:spPr>
          <a:xfrm>
            <a:off x="2703226" y="2143594"/>
            <a:ext cx="4222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072EE9D-9A36-BA32-930C-8DB037906A6C}"/>
              </a:ext>
            </a:extLst>
          </p:cNvPr>
          <p:cNvCxnSpPr>
            <a:cxnSpLocks/>
          </p:cNvCxnSpPr>
          <p:nvPr/>
        </p:nvCxnSpPr>
        <p:spPr>
          <a:xfrm>
            <a:off x="2598295" y="6265890"/>
            <a:ext cx="1464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8AD53BA-BD46-AEB9-B0CC-E6C37C652062}"/>
              </a:ext>
            </a:extLst>
          </p:cNvPr>
          <p:cNvCxnSpPr>
            <a:cxnSpLocks/>
          </p:cNvCxnSpPr>
          <p:nvPr/>
        </p:nvCxnSpPr>
        <p:spPr>
          <a:xfrm>
            <a:off x="3137941" y="749509"/>
            <a:ext cx="5496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6C3DF35-8C3D-4847-5984-9C2A20D99CD4}"/>
              </a:ext>
            </a:extLst>
          </p:cNvPr>
          <p:cNvCxnSpPr>
            <a:cxnSpLocks/>
          </p:cNvCxnSpPr>
          <p:nvPr/>
        </p:nvCxnSpPr>
        <p:spPr>
          <a:xfrm>
            <a:off x="2375941" y="5279037"/>
            <a:ext cx="6887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0FCD46B-5C3B-A516-D8D0-0C134076D3DA}"/>
              </a:ext>
            </a:extLst>
          </p:cNvPr>
          <p:cNvCxnSpPr>
            <a:cxnSpLocks/>
          </p:cNvCxnSpPr>
          <p:nvPr/>
        </p:nvCxnSpPr>
        <p:spPr>
          <a:xfrm>
            <a:off x="8634334" y="5084165"/>
            <a:ext cx="1184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0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529EFAC-1196-B17A-C2F8-7F1B894A74A2}"/>
              </a:ext>
            </a:extLst>
          </p:cNvPr>
          <p:cNvSpPr txBox="1"/>
          <p:nvPr/>
        </p:nvSpPr>
        <p:spPr>
          <a:xfrm>
            <a:off x="0" y="1"/>
            <a:ext cx="12192000" cy="6891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b="1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Chegada do IVA </a:t>
            </a:r>
            <a:endParaRPr lang="pt-BR" sz="2600" b="1" dirty="0">
              <a:solidFill>
                <a:srgbClr val="16293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26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2026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alí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estadual de 0,1%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CBS com 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 de 0,9%. </a:t>
            </a: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Em </a:t>
            </a:r>
            <a:r>
              <a:rPr lang="pt-BR" sz="2600" dirty="0">
                <a:solidFill>
                  <a:srgbClr val="162937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2027 e 2028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estadual de 0,05%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municipal de 0,05%.</a:t>
            </a: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Em </a:t>
            </a:r>
            <a:r>
              <a:rPr lang="pt-BR" sz="2600" dirty="0">
                <a:solidFill>
                  <a:srgbClr val="162937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31/12/2032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ICMS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são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extintos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(decadência até 3037, prescrição até 2042).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 Simples Nacional seguirá em frente.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pt-BR" sz="2600" u="sng" dirty="0">
              <a:solidFill>
                <a:srgbClr val="16293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u="sng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de 2027 a 2042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(por 16 anos)</a:t>
            </a:r>
            <a:r>
              <a:rPr lang="pt-BR" sz="2600" b="1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 Fiscos municipais operarão 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três sistemas de tributação sobre o consumo ao mesmo tempo </a:t>
            </a:r>
            <a:r>
              <a:rPr lang="pt-BR" sz="2600" b="1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(ISS+IBS+SN)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 SN é de 2006 e o SEFISC só “funcionou” em 2013.     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7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7CF1D78-4E5F-CB23-B2C3-188CF5FE2CC7}"/>
              </a:ext>
            </a:extLst>
          </p:cNvPr>
          <p:cNvSpPr txBox="1"/>
          <p:nvPr/>
        </p:nvSpPr>
        <p:spPr>
          <a:xfrm>
            <a:off x="0" y="-79653"/>
            <a:ext cx="1219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None/>
            </a:pPr>
            <a:endParaRPr lang="pt-BR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indent="0" algn="just">
              <a:buNone/>
            </a:pPr>
            <a:endParaRPr lang="pt-B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endParaRPr lang="pt-BR" sz="2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r>
              <a:rPr lang="pt-B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Reduções das alíquotas de ISS e ICMS</a:t>
            </a:r>
          </a:p>
          <a:p>
            <a:pPr indent="0" algn="just">
              <a:buNone/>
            </a:pPr>
            <a:endParaRPr 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128 ADCT -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2029 a 2032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alíquotas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impostos previstos nos </a:t>
            </a:r>
            <a:r>
              <a:rPr lang="pt-BR" sz="2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155, II 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156, III 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Federal,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fixadas nas seguintes proporções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alíquotas fixadas nas respectivas legislações: </a:t>
            </a:r>
          </a:p>
          <a:p>
            <a:pPr indent="0" algn="just">
              <a:buNone/>
            </a:pPr>
            <a:endParaRPr lang="pt-BR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(nove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2029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(ISS de 5% passará a ser de 4,5%)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(oito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4,0%)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(sete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2031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3,50%)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(seis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2032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3,0%)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1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737ED84-7049-88FC-01BE-C6270768F537}"/>
              </a:ext>
            </a:extLst>
          </p:cNvPr>
          <p:cNvSpPr txBox="1"/>
          <p:nvPr/>
        </p:nvSpPr>
        <p:spPr>
          <a:xfrm>
            <a:off x="0" y="239048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131 ADCT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2029 a 2077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produto da arrecadação</a:t>
            </a:r>
            <a:r>
              <a:rPr lang="pt-BR" sz="2200" i="0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Estados, do Distrito Federal e dos Municípios com o imposto de que trata o art. 156-A 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(IBS)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será distribuído</a:t>
            </a:r>
            <a:r>
              <a:rPr lang="pt-BR" sz="220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esses entes federativos conforme o disposto neste artigo. </a:t>
            </a:r>
          </a:p>
          <a:p>
            <a:pPr marL="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1º- </a:t>
            </a:r>
            <a:r>
              <a:rPr lang="pt-BR" sz="2200" b="1" i="0" u="sng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retidos do produto da arrecadação do imposto de cada Estado, do Distrito Federal e de cada Município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apurada com base nas alíquotas de referência de que trata o art. 130 deste Ato das Disposições Constitucionais Transitórias, nos termos dos </a:t>
            </a:r>
            <a:r>
              <a:rPr lang="pt-BR" sz="2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149-C e 156-A, § 4º, II, e </a:t>
            </a:r>
          </a:p>
          <a:p>
            <a:pPr marL="0" indent="0" algn="just">
              <a:buNone/>
            </a:pP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5º, I e IV, antes da aplicação do disposto no art. 158, IV, "b", todos da Constituição Federal: </a:t>
            </a:r>
          </a:p>
          <a:p>
            <a:pPr marL="0" indent="0" algn="just">
              <a:buNone/>
            </a:pPr>
            <a:endParaRPr lang="pt-BR" sz="22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2029 a 2032,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20% da arrecadação vêm diretamente ao Município, pois 80% serão retidos pelo CGIBS para distribuição)</a:t>
            </a:r>
            <a:endParaRPr lang="pt-BR" sz="220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2033,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pt-BR" sz="22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10% da arrecadação vêm diretamente ao Município, pois 90% serão retidos pelo CGIBS para distribuição)</a:t>
            </a:r>
          </a:p>
          <a:p>
            <a:pPr marL="0" indent="0" algn="just">
              <a:buNone/>
            </a:pP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2034 a 2077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percentual correspondente ao aplicado em 2033, reduzido à razão de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1/45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(um quarenta e cinco avos) por ano. </a:t>
            </a:r>
            <a:r>
              <a:rPr lang="pt-BR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(-1/45 a cada ano até fechar os últimos 45 anos da transição)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0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DAE7D4D-8104-3D55-A72B-2715242185D7}"/>
              </a:ext>
            </a:extLst>
          </p:cNvPr>
          <p:cNvSpPr txBox="1"/>
          <p:nvPr/>
        </p:nvSpPr>
        <p:spPr>
          <a:xfrm>
            <a:off x="0" y="-419724"/>
            <a:ext cx="121920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Mais transparência na tributação sobre o consumo: </a:t>
            </a: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alíquota passa a ser aplicada por fora</a:t>
            </a:r>
          </a:p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Ex.: Venda de uma camisa em que se pretende receber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(ficar com)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R$ 100,00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a) no sistema atual (alíquota por dentro), os 25% do ICMS resultam: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133,33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R$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33,33 de imposto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alíquota     1 - 0,25        0,75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b) com o IVA (alíquota por fora), os 25% resultariam:</a:t>
            </a:r>
          </a:p>
          <a:p>
            <a:pPr marL="0" indent="0">
              <a:buNone/>
            </a:pP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R$ 100,00 x 25% =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R$ 25,00 de imposto (IVA)                        </a:t>
            </a:r>
          </a:p>
          <a:p>
            <a:pPr marL="0" indent="0">
              <a:buNone/>
            </a:pP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1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23C187-BD7A-D19E-2E2C-50C83D399C06}"/>
              </a:ext>
            </a:extLst>
          </p:cNvPr>
          <p:cNvSpPr txBox="1"/>
          <p:nvPr/>
        </p:nvSpPr>
        <p:spPr>
          <a:xfrm>
            <a:off x="0" y="0"/>
            <a:ext cx="12192000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forma estabelecida em lei complementar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montante retido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termos do § 1º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(80% de 2029 a 2032;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em 2033; e -1/45% a partir de 2034)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será distribuído</a:t>
            </a:r>
            <a:r>
              <a:rPr lang="pt-BR" sz="22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os Estados, o Distrito Federal e os Municípios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proporcionalmente à receita média de cada ente federativo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devendo ser consideradas: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no caso dos Municípios: </a:t>
            </a: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arrecadação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imposto previsto no art. 156, III </a:t>
            </a:r>
            <a:r>
              <a:rPr lang="pt-BR" sz="22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(ISS)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parcela creditada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forma do art. 158, IV, “a”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2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(repasse do ICMS</a:t>
            </a:r>
            <a:r>
              <a:rPr lang="pt-BR" sz="220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Federal.</a:t>
            </a:r>
            <a:endParaRPr lang="pt-BR" sz="2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 de apuração da média (ISS + ICMS) para recebimento do IBS, no </a:t>
            </a:r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108/2024</a:t>
            </a:r>
          </a:p>
          <a:p>
            <a:endParaRPr lang="pt-BR" sz="2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127 PLP 108 </a:t>
            </a:r>
            <a:r>
              <a:rPr lang="pt-BR" sz="2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Para fins do cálculo da receita média de referência de cada Estado, Distrito Federal e Município: </a:t>
            </a:r>
          </a:p>
          <a:p>
            <a:endParaRPr lang="pt-BR" sz="22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serão considerados os valores anuais de </a:t>
            </a:r>
            <a:r>
              <a:rPr lang="pt-BR" sz="2200" b="1" u="sng" kern="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a 2026</a:t>
            </a:r>
            <a:r>
              <a:rPr lang="pt-BR" sz="2200" b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200" b="1" u="sng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(Medida local: crescer a arrecadação do ISS e do repasse do ICMS</a:t>
            </a:r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                                                                      </a:t>
            </a:r>
            <a:r>
              <a:rPr lang="pt-BR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1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C9911A7-E985-4872-09C0-53AF943CD562}"/>
              </a:ext>
            </a:extLst>
          </p:cNvPr>
          <p:cNvSpPr txBox="1"/>
          <p:nvPr/>
        </p:nvSpPr>
        <p:spPr>
          <a:xfrm>
            <a:off x="113071" y="117987"/>
            <a:ext cx="1207892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Apuração do Índice para Distribuição do IBS (PLP 108/2024)  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128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Compete ao CG-IBS a realização dos cálculos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a distribuição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aos Estados, ao Distrito Federal e aos Municípios dos valores de que trata este Capítulo.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apuração da receita média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referência dos entes federativos de que trata este Capítulo,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utilizadas as informações do Sistema de Informações Contábeis e Fiscais do Setor Público Brasileiro – SICONFI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sem prejuízo da utilização de dados fiscais informados nos balanços oficiais dos entes federativos.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CG-IBS poderá considerar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ainda,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outras fontes legais de informações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consideradas pertinentes, desde que sejam uniformes para todos os entes federativos, tais como: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receitas do Simples Nacional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informadas pelo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banco arrecadador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cota-parte municipal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informada pela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fonte pagadora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e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- demais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relatórios previstos na Lei Complementar nº 101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 4 de maio de 2000.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7º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Na hipótese de discordância com o coeficiente de participação divulgado pelo CG-IBS, nos termos do § 1º, os Estados, o Distrito Federal ou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poderão apresentar contestação devidamente fundamentada no prazo de trinta dias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contados da data da publicação de que trata o inciso I do § 1º.</a:t>
            </a:r>
          </a:p>
        </p:txBody>
      </p:sp>
    </p:spTree>
    <p:extLst>
      <p:ext uri="{BB962C8B-B14F-4D97-AF65-F5344CB8AC3E}">
        <p14:creationId xmlns:p14="http://schemas.microsoft.com/office/powerpoint/2010/main" val="10187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4ADF01-A7F3-C8E6-924E-0F80C3EE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2" t="26982" r="43343" b="7133"/>
          <a:stretch/>
        </p:blipFill>
        <p:spPr bwMode="auto">
          <a:xfrm>
            <a:off x="1135626" y="360839"/>
            <a:ext cx="9291484" cy="6246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91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E07050F-9029-4000-2388-385671C05C7E}"/>
              </a:ext>
            </a:extLst>
          </p:cNvPr>
          <p:cNvSpPr txBox="1"/>
          <p:nvPr/>
        </p:nvSpPr>
        <p:spPr>
          <a:xfrm>
            <a:off x="2499" y="216643"/>
            <a:ext cx="1201961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 Comitê Gestor do IBS?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156-B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Estados, o Distrito Federal 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exercerão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forma integrada,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exclusivamente por meio do Comitê Gestor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nos termos e limites estabelecidos nesta Constituição e em lei complementar,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seguintes competências administrativas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relativas ao imposto de que trata o art. 156-A:     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editar </a:t>
            </a:r>
            <a:r>
              <a:rPr lang="pt-BR" sz="2000" b="1" i="0" dirty="0"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regulamento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único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uniformizar a interpretação e a aplicação da legislação do imposto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arrecadar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imposto,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efetuar as compensações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distribuir o produto da arrecadação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entre Estados, Distrito Federal e Municípios;    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decidir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contencioso administrativo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   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O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Comitê Gestor do 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entidade pública sob regime especial, terá </a:t>
            </a:r>
            <a:r>
              <a:rPr lang="pt-BR" sz="2000" b="1" i="0" u="sng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independência técnica, administrativa, orçamentária e financeira.</a:t>
            </a:r>
          </a:p>
          <a:p>
            <a:pPr algn="just"/>
            <a:endParaRPr lang="pt-BR" sz="2000" b="1" i="0" u="sng" dirty="0">
              <a:effectLst/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01CDD31-6B95-827D-6328-2588DE0FBC4A}"/>
              </a:ext>
            </a:extLst>
          </p:cNvPr>
          <p:cNvSpPr txBox="1"/>
          <p:nvPr/>
        </p:nvSpPr>
        <p:spPr>
          <a:xfrm>
            <a:off x="0" y="0"/>
            <a:ext cx="1197714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800" b="0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480 LC 214/2025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Fica instituído, até 31 de dezembro de 2025,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Comitê Gestor do Imposto sobre Bens e Serviços (CGIBS)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entidade pública com caráter técnico e operacional sob regime especial</a:t>
            </a:r>
            <a:r>
              <a:rPr lang="pt-BR" sz="2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sede e foro no Distrito Federal,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dotado de independência técnica, administrativa, orçamentária e financeira.</a:t>
            </a:r>
          </a:p>
          <a:p>
            <a:pPr algn="just"/>
            <a:endParaRPr lang="pt-BR" sz="2200" b="1" dirty="0">
              <a:solidFill>
                <a:srgbClr val="0000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</a:p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Dispositivos propostos no PLP 108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/2024</a:t>
            </a:r>
          </a:p>
          <a:p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Fica instituído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Comitê Gestor do Imposto sobre Bens e Serviços - CG-IBS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entidade pública sob regime especial, com sede e foro no Distrito Federal,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dotado de independência técnica, administrativa, orçamentária e financeira,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relativamente à competência compartilhada para administrar o Imposto Sobre Bens e Serviços – IBS, de que trata o art. 156-A da Constituição.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96 -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 Caberá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Recurso de Uniformização, dirigido à Câmara Superior do IBS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contra decisão de segunda instância que conferir à legislação tributária interpretação do direito divergente da que lhe haja atribuído outra decisão de segunda instância, com vistas a </a:t>
            </a:r>
            <a:r>
              <a:rPr lang="pt-BR" sz="2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uniformizar a jurisprudência administrativa do IBS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âmbito nacional.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i="0" dirty="0">
              <a:effectLst/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83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73C46A0-C53D-0643-8F4D-E7C21A58A290}"/>
              </a:ext>
            </a:extLst>
          </p:cNvPr>
          <p:cNvSpPr txBox="1"/>
          <p:nvPr/>
        </p:nvSpPr>
        <p:spPr>
          <a:xfrm>
            <a:off x="0" y="104932"/>
            <a:ext cx="119171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Art. 100 -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contencioso administrativo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será estruturado, no âmbito das competências do CG-IBS, nas seguintes instâncias: 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 - primeira instância de julgamento; 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II - instância recursal; e 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III - instância de </a:t>
            </a:r>
            <a:r>
              <a:rPr lang="pt-BR" sz="26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uniformização da jurisprudência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Art. 108 -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pt-BR" sz="26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instância de uniformização da jurisprudência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será composta, em meio virtual, pela Câmara Superior do IBS, integrada, de forma colegiada e paritária, exclusivamente por servidores de carreira do Estado e dos seus respectivos Municípios, ou do Distrito Federal, com competência para a realização do lançamento tributário ou julgamento tributário. </a:t>
            </a:r>
          </a:p>
        </p:txBody>
      </p:sp>
    </p:spTree>
    <p:extLst>
      <p:ext uri="{BB962C8B-B14F-4D97-AF65-F5344CB8AC3E}">
        <p14:creationId xmlns:p14="http://schemas.microsoft.com/office/powerpoint/2010/main" val="118178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0BC107B-3338-8ADD-9C5F-405F45374EF7}"/>
              </a:ext>
            </a:extLst>
          </p:cNvPr>
          <p:cNvSpPr txBox="1"/>
          <p:nvPr/>
        </p:nvSpPr>
        <p:spPr>
          <a:xfrm>
            <a:off x="183628" y="118728"/>
            <a:ext cx="11898443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As essencialidades e “independências” das carreiras na CF/88</a:t>
            </a:r>
          </a:p>
          <a:p>
            <a:pPr indent="361950"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rt. 127 CF -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pt-BR" sz="20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Ministério Público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instituição permanente, </a:t>
            </a:r>
            <a:r>
              <a:rPr lang="pt-BR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essencial à função jurisdicional do Estado...</a:t>
            </a:r>
          </a:p>
          <a:p>
            <a:pPr indent="361950" algn="just"/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61950"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São princípios institucionais do Ministério Público a unidade, a indivisibilidade e a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independência funcional.</a:t>
            </a:r>
          </a:p>
          <a:p>
            <a:pPr indent="361950" algn="just"/>
            <a:endParaRPr lang="pt-BR" sz="20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rt. 134 CF -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Defensoria Pública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instituição permanente, </a:t>
            </a:r>
            <a:r>
              <a:rPr lang="pt-BR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essencial à função jurisdicional do Estado...</a:t>
            </a:r>
          </a:p>
          <a:p>
            <a:pPr indent="361950" algn="just"/>
            <a:endParaRPr lang="pt-BR" sz="20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São princípios institucionais da Defensoria Pública a unidade, a indivisibilidade e a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independência funcional</a:t>
            </a:r>
            <a:r>
              <a:rPr lang="pt-BR" sz="20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</a:rPr>
              <a:t>.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 </a:t>
            </a:r>
          </a:p>
          <a:p>
            <a:pPr indent="361950" algn="just"/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Art.37, XXII CF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as </a:t>
            </a:r>
            <a:r>
              <a:rPr lang="pt-BR" altLang="pt-BR" sz="20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administrações tributárias</a:t>
            </a:r>
            <a:r>
              <a:rPr lang="pt-BR" altLang="pt-BR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União, dos Estados, do Distrito Federal e dos Municípios, </a:t>
            </a:r>
            <a:r>
              <a:rPr lang="pt-BR" altLang="pt-BR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essenciais ao funcionamento do Estado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exercidas por servidores de carreiras específicas, terão recursos prioritários para a realização de suas atividades e atuarão de forma integrada, inclusive com o compartilhamento de cadastros e de informações fiscais, na forma da lei ou convênio.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5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A818BCA-4480-98C2-D71B-10FED0200F1D}"/>
              </a:ext>
            </a:extLst>
          </p:cNvPr>
          <p:cNvSpPr txBox="1"/>
          <p:nvPr/>
        </p:nvSpPr>
        <p:spPr>
          <a:xfrm>
            <a:off x="0" y="0"/>
            <a:ext cx="1219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1- Por que se precisa de uma Lei Orgânica da Administração Tributária (LOAT)?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2- Por que a ideia de uma Lei Orgânica do Fisco (LOF)  transformou-se na ideia de uma Lei Orgânica da  Administração Tributária (LOAT)?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3- Quando surgirá outra chance como a de agora para se aprovar uma LOAT?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4- Aprovar uma LOAT interessa apenas aos integrantes da administração tributária?</a:t>
            </a:r>
          </a:p>
          <a:p>
            <a:pPr indent="361950" algn="just"/>
            <a:endParaRPr lang="pt-BR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5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BD9E1C-14FA-6238-166B-4CD84FA8EC96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ctr"/>
            <a:r>
              <a:rPr lang="pt-BR" sz="3200" b="1" dirty="0">
                <a:ea typeface="Times New Roman" panose="02020603050405020304" pitchFamily="18" charset="0"/>
              </a:rPr>
              <a:t>    Normas ainda mais avivadas agora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3º CTN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Tributo é toda prestação pecuniária compulsória, em moeda ou cujo valor nela se possa exprimir, que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constitua sanção de ato ilícito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instituída em lei 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cobrada mediante atividade administrativa plenamente vinculada.</a:t>
            </a:r>
          </a:p>
          <a:p>
            <a:pPr indent="361950" algn="just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61950"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142 CTN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Compete privativamente à autoridade administrativa constituir o crédito tributário pelo lançamento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assim entendido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procedimento administrativo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tendente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verificar a ocorrência do fato gerador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obrigação correspondente,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determinar a matéria tributável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calcular o montante do tributo devido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identificar o sujeito passivo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e, sendo caso, 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propor a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aplicação da penalidade cabível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Art.37, XVIII CF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administração fazendária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seus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servidores fiscais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terão, dentro de suas áreas de competência e jurisdição,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precedência sobre os demais setores administrativos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na forma da lei;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Art.37, XXII CF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as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administrações tributárias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dos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essenciais ao funcionamento do Estado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exercidas por servidores de carreiras específicas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terão recursos prioritários para a realização de suas atividades e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atuarão de forma integrada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inclusive com o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compartilhamento de cadastros e de informações fiscais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na forma da lei ou convênio.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6E24623-0FF6-695D-CB5D-3E4C29BCCDDC}"/>
              </a:ext>
            </a:extLst>
          </p:cNvPr>
          <p:cNvSpPr txBox="1"/>
          <p:nvPr/>
        </p:nvSpPr>
        <p:spPr>
          <a:xfrm>
            <a:off x="0" y="117987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4 Fiscos juntos no IVA (IBS + CBS)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149-B CF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tributos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previstos nos </a:t>
            </a:r>
            <a:r>
              <a:rPr lang="pt-BR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156-A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(IBS)</a:t>
            </a:r>
            <a:r>
              <a:rPr lang="pt-BR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195, V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(CBS)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observarão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regras comuns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relação a: </a:t>
            </a:r>
          </a:p>
          <a:p>
            <a:pPr marL="0" indent="0">
              <a:buNone/>
            </a:pPr>
            <a:endParaRPr lang="pt-BR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fatos geradores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bases de cálculo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hipóteses de não incidência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sujeitos passivos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imunidades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regimes específicos, diferenciados ou favorecidos de tributação;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regras de não cumulatividade. </a:t>
            </a:r>
          </a:p>
          <a:p>
            <a:pPr marL="0" indent="0">
              <a:buNone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(Concretização do compartilhamento e da cooperação)</a:t>
            </a:r>
            <a:endParaRPr lang="pt-BR" sz="3200" b="1" dirty="0">
              <a:highlight>
                <a:srgbClr val="FF00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0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1DFC3DA-53E0-27DB-6D5D-E54BA6E663A9}"/>
              </a:ext>
            </a:extLst>
          </p:cNvPr>
          <p:cNvSpPr txBox="1"/>
          <p:nvPr/>
        </p:nvSpPr>
        <p:spPr>
          <a:xfrm>
            <a:off x="0" y="103239"/>
            <a:ext cx="12192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Reforma da Tributação Sobre o Consumo          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IVA dual (CBS</a:t>
            </a:r>
            <a:r>
              <a:rPr lang="pt-BR" sz="2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IBS) 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CBS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surge, e serão extintos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Cofins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(Fat./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R.Br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e Importação)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(competência da União).</a:t>
            </a:r>
          </a:p>
          <a:p>
            <a:pPr marL="0" indent="0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IBS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surge, e serão extintos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(competência dos Municípios, Estados e Distrito Federal):</a:t>
            </a: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Arrecadação centralizada no CG IBS     não cumulatividade plena e imunidade nas exportações.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Fato gerador no destino + população representando 80% no IPM para repasse aos Municípios     radical redistribuição da arrecadação sobre o consumo.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95D026B2-D398-F818-5D8D-2F9B8B63B6E8}"/>
              </a:ext>
            </a:extLst>
          </p:cNvPr>
          <p:cNvSpPr/>
          <p:nvPr/>
        </p:nvSpPr>
        <p:spPr>
          <a:xfrm>
            <a:off x="6396006" y="4450628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580F5EE-5A93-BE9C-438D-9169CD8D4E02}"/>
              </a:ext>
            </a:extLst>
          </p:cNvPr>
          <p:cNvSpPr/>
          <p:nvPr/>
        </p:nvSpPr>
        <p:spPr>
          <a:xfrm>
            <a:off x="3935081" y="6159506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707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D9419E5-7235-5921-919C-B413346EDDED}"/>
              </a:ext>
            </a:extLst>
          </p:cNvPr>
          <p:cNvSpPr txBox="1"/>
          <p:nvPr/>
        </p:nvSpPr>
        <p:spPr>
          <a:xfrm>
            <a:off x="0" y="0"/>
            <a:ext cx="12192000" cy="643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4 Fiscos juntos no IVA (IBS + CBS)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endParaRPr lang="pt-BR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324 LC 214/2025</a:t>
            </a:r>
            <a:r>
              <a:rPr lang="pt-BR" sz="3200" dirty="0">
                <a:solidFill>
                  <a:srgbClr val="000000"/>
                </a:solidFill>
              </a:rPr>
              <a:t> -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fiscalização</a:t>
            </a:r>
            <a:r>
              <a:rPr lang="pt-BR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cumprimento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das obrigações tributárias principais e acessórias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bem como a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constituição do crédito tributário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relativo: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à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CBS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compete à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autoridade fiscal integrante da administração tributária da União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ao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compete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às autoridades fiscais integrantes das administrações tributárias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Estados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Distrito Federal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Municípios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1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10376E-BB6C-679D-E9B1-38AD20A922E4}"/>
              </a:ext>
            </a:extLst>
          </p:cNvPr>
          <p:cNvSpPr txBox="1"/>
          <p:nvPr/>
        </p:nvSpPr>
        <p:spPr>
          <a:xfrm>
            <a:off x="0" y="0"/>
            <a:ext cx="12192000" cy="688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Presunções Legais</a:t>
            </a:r>
            <a:r>
              <a:rPr lang="pt-BR" sz="2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quanto ao IVA,</a:t>
            </a: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previstas na LC 214/2025                      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31</a:t>
            </a:r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335 LC 214/2025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Caracteriza omissão de receita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ocorrência de operações sujeitas à incidência da CBS e do 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saldo credor na conta caixa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apresentado na escrituração ou apurado em procedimento fiscal;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III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manutenção, no passivo, de obrigações já pagas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ou cuja exigibilidade não seja comprovada;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estoque avaliado em desacordo</a:t>
            </a:r>
            <a:r>
              <a:rPr lang="pt-B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 o previsto na legislação tributária, para fins de inventário</a:t>
            </a:r>
            <a:r>
              <a:rPr lang="pt-BR" sz="2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1º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valor da receita omitida 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apuração de tributos federais e do IBS,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inclusive por presunções legais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específicas,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será considerado na determinação da base de cálculo para o lançamento da CBS e do IBS.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2º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Caberá ao sujeito passivo o ônus da prova de desconstituição das presunções 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 que trata este artigo.</a:t>
            </a:r>
            <a:endParaRPr lang="pt-BR" sz="2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Obs.: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levantamen</a:t>
            </a:r>
            <a:r>
              <a:rPr lang="pt-BR" sz="2200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tos da conta caixa e inventários de estoques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PEPS, UEPS, custo específico, </a:t>
            </a:r>
            <a:r>
              <a:rPr lang="pt-BR" sz="2200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étodo de varejo, </a:t>
            </a:r>
            <a:r>
              <a:rPr lang="pt-BR" sz="2200" b="1" u="sng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custo médio ponderado (este é o utilizado pelo Fisco Estadual no ICMS)</a:t>
            </a:r>
            <a:r>
              <a:rPr lang="pt-BR" sz="22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lang="pt-BR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4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19C460A-18A2-9751-5016-0E5554B1C888}"/>
              </a:ext>
            </a:extLst>
          </p:cNvPr>
          <p:cNvSpPr txBox="1"/>
          <p:nvPr/>
        </p:nvSpPr>
        <p:spPr>
          <a:xfrm>
            <a:off x="0" y="1"/>
            <a:ext cx="12082072" cy="750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Cadastro de Identificação Única-CIU                                                     </a:t>
            </a:r>
            <a:r>
              <a:rPr lang="pt-BR" sz="20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27</a:t>
            </a:r>
            <a:endParaRPr lang="pt-BR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59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 214/2025 </a:t>
            </a: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pessoas físicas e jurídicas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as entidades sem personalidade jurídica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sujeitas </a:t>
            </a:r>
            <a:r>
              <a:rPr lang="pt-BR" sz="2000" kern="1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 IBS e à CBS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são obrigadas a registrar-se em cadastro com identificação única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observado o disposto nas alíneas a e b do inciso I do § 3º do art. 11 desta Lei Complementar. </a:t>
            </a:r>
            <a:r>
              <a:rPr lang="pt-BR" sz="2000" b="1" kern="100" dirty="0"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CPF + CNPJ + CIB)</a:t>
            </a:r>
            <a:r>
              <a:rPr lang="pt-BR" sz="2000" kern="100" dirty="0">
                <a:solidFill>
                  <a:srgbClr val="FF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5º -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Domicílio Tributário Eletrônico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DTE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previsto no art. 332 desta Lei Complementar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será unificado e obrigatório para todas as entidades e demais pessoas jurídicas sujeitas à inscrição no CNPJ.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000" kern="100" dirty="0"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1-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Integração,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sincronização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cooperação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compartilhamento de dados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tudo em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ambiente nacional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2- </a:t>
            </a:r>
            <a:r>
              <a:rPr lang="pt-BR" sz="20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Identificação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domicílio principal do 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adquirente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destinatário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 físicas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 local de sua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habitação permanente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ou, na inexistência ou multiplicidade de endereços, aquele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 suas relações econômicas forem mais relevantes;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 jurídicas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entidades sem personalidade jurídica: o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de cada estabelecimento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o qual seja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fornecido o bem ou serviço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3-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Transparência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segurança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padronização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para a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fiscalização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arrecadação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 por parte dos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Fiscos; </a:t>
            </a:r>
            <a:r>
              <a:rPr lang="pt-BR" sz="2000" b="1" dirty="0"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(uso exclusivo do Fisco com senha (sigilo fiscal e LGPD))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Aptos" panose="020B0004020202020204" pitchFamily="34" charset="0"/>
              </a:rPr>
              <a:t>4-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DTE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será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o meio oficial de comunicação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entre os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Fiscos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os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contribuintes</a:t>
            </a:r>
            <a:r>
              <a:rPr lang="pt-BR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.                                                           </a:t>
            </a:r>
            <a:endParaRPr lang="pt-BR" sz="18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t-BR" sz="20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solidFill>
                <a:srgbClr val="FF0000"/>
              </a:solidFill>
              <a:effectLst/>
              <a:highlight>
                <a:srgbClr val="FF00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11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E47BAA-967C-FFA5-88D4-5900C8F73A70}"/>
              </a:ext>
            </a:extLst>
          </p:cNvPr>
          <p:cNvSpPr txBox="1"/>
          <p:nvPr/>
        </p:nvSpPr>
        <p:spPr>
          <a:xfrm>
            <a:off x="132734" y="117987"/>
            <a:ext cx="11901949" cy="6868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ESCRITURAÇÃO FISCAL (NOTAS FISCAIS E LIVROS DE REGISTRO)</a:t>
            </a:r>
            <a:endParaRPr lang="pt-BR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62 - 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Ficam a União, os Estados, o Distrito Federal e os Municípios obrigados a: </a:t>
            </a:r>
            <a:endParaRPr lang="pt-BR" b="1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adaptar os sistemas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autorizadores e aplicativos de emissão simplificada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 documentos fiscais eletrônicos vigentes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utilização de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leiaute padronizado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que permita aos contribuintes informar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dados relativos ao IBS e à CBS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necessários à apuração desses tributos; e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 PARTIR DE JANEIRO DE 2025)</a:t>
            </a:r>
            <a:endParaRPr lang="pt-BR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os documentos fiscais eletrônicos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após a recepção, validação e autorização,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 o ambiente nacional de uso comum do Comitê Gestor do IBS e das administrações tributárias da União, dos Estados, do Distrito Federal e dos Municípios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 PARTIR DE JANEIRO DE 2025)</a:t>
            </a:r>
            <a:endParaRPr lang="pt-BR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Para fins do disposto no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deste artigo, os Municípios e o Distrito Federal ficam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obrigados, a partir de 1º de janeiro de 2026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a: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autorizar seus contribuintes a emitir a Nota Fiscal de Serviços Eletrônica de padrão nacional (NFS-e) no ambiente nacional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ou, na hipótese de possuir emissor próprio,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os documentos fiscais eletrônicos gerados, conforme leiaute padronizado, para o ambiente de dados nacional da NFS-e; e</a:t>
            </a:r>
            <a:endParaRPr lang="pt-BR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 conteúdo de outras modalidades de declaração eletrônica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conforme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leiaute padronizado definido no regulamento, para o ambiente de dados nacional da NFS-e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7º -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atendimento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disposto no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deste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artigo implicará a suspensão temporária das transferências voluntárias.</a:t>
            </a:r>
            <a:endParaRPr lang="pt-BR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84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CB9C8A9-5EF6-F803-C46D-98566425B86B}"/>
              </a:ext>
            </a:extLst>
          </p:cNvPr>
          <p:cNvSpPr txBox="1"/>
          <p:nvPr/>
        </p:nvSpPr>
        <p:spPr>
          <a:xfrm>
            <a:off x="153649" y="0"/>
            <a:ext cx="11928423" cy="691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505353"/>
                </a:solidFill>
                <a:effectLst/>
                <a:latin typeface="Cera"/>
              </a:rPr>
              <a:t> </a:t>
            </a:r>
            <a:r>
              <a:rPr lang="pt-BR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Novos Campos que constarão nas Notas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Fiscais e adaptação de leiautes  </a:t>
            </a:r>
          </a:p>
          <a:p>
            <a:pPr algn="just"/>
            <a:endParaRPr lang="pt-BR" sz="2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Nota Técnica nº 002/2025 do ENCAT </a:t>
            </a:r>
            <a:r>
              <a:rPr lang="pt-BR" sz="260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adiantou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60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testes já em  1º de julho de 2025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implementação já para 1º de outubro de 2025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ENCAT: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Encontro Nacional de Coordenadores e Administradores Tributários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Processo de emissão da NFS-e.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emissor (prestador de serviços) preenche a Declaração de Prestação de Serviço (DPS) que será enviada à “</a:t>
            </a:r>
            <a:r>
              <a:rPr lang="pt-BR" sz="26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Sefin</a:t>
            </a: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Nacional” (gerida por </a:t>
            </a:r>
            <a:r>
              <a:rPr lang="pt-BR" sz="2800" b="0" i="0" dirty="0">
                <a:effectLst/>
                <a:latin typeface="rawline"/>
              </a:rPr>
              <a:t>RFB/SERPRO)</a:t>
            </a: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responsável pela validação das informações, cálculo dos tributos e autorização da NFS-e. Caso as informações atendam aos requisitos, será gerada a NFS-e em formato XML com o destaque dos tributos devidos e que poderá ser acessada pelo emissor e demais envolvidos na operação. 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28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553AAD3-6810-328D-4A4D-8C74C09BA630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Um avanço para o IPTU na Reforma Tributária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EC 132/2023 reduziu uma dificuldade.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156 - ....................................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 sua base de cálculo atualizada pelo Poder Executivo, conforme critérios estabelecidos em lei municipal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pt-BR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Medida local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aprovar lei municipal que estabeleça critérios para a atualização da base de cálculo do IPTU (planta genérica) passar a ser pelo Poder Executivo.</a:t>
            </a:r>
            <a:endParaRPr lang="pt-BR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2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B25830D-0A99-13FD-581E-997081A5A248}"/>
              </a:ext>
            </a:extLst>
          </p:cNvPr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Avanços na COSIP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Antes da EC 132/2023:</a:t>
            </a:r>
          </a:p>
          <a:p>
            <a:endParaRPr lang="pt-BR" sz="2600" b="1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149-A CF </a:t>
            </a:r>
            <a:r>
              <a:rPr lang="pt-BR" sz="2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 o Distrito Federal poderão instituir contribuição, na forma das respectivas leis, para o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custeio do serviço de iluminação pública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observado o disposto no art. 150, I e III.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Depois da EC 132/2023 (ampliação):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149-A CF </a:t>
            </a:r>
            <a:r>
              <a:rPr lang="pt-BR" sz="2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 o Distrito Federal poderão instituir contribuição, na forma das respectivas leis, para o </a:t>
            </a:r>
            <a:r>
              <a:rPr lang="pt-BR" sz="2600" b="1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serviço de iluminação pública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sistemas de monitoramento para segurança e preservação de logradouros públicos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observado o disposto no art. 150, I e III.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94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06A91E-B2B9-AE5E-7920-B49C05319F53}"/>
              </a:ext>
            </a:extLst>
          </p:cNvPr>
          <p:cNvSpPr txBox="1"/>
          <p:nvPr/>
        </p:nvSpPr>
        <p:spPr>
          <a:xfrm>
            <a:off x="103238" y="1"/>
            <a:ext cx="11946193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ITBI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PLP 108/2024 introduzirá no CTN: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35-A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Considera-se ocorrido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fato gerador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 imposto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momento da celebração do ato ou título translativo oneroso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bem imóvel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 do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direito real sobre bem imóvel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200" dirty="0">
              <a:solidFill>
                <a:srgbClr val="001D35"/>
              </a:solidFill>
              <a:latin typeface="Google Sans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38-A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Considera-se valor venal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para fins do disposto no art. 38,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da transmissão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que for maior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 bem imóvel ou dos direitos reais sobre bem imóvel.  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que se refere o caput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estabelecido por meio de metodologia específica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para estimar o valor de mercado dos bens imóveis,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nos termos de legislação municipal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ou distrital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fixado anualmente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nos termos da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legislação municipal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ou distrital.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2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FC8B24-AD8B-490D-8A73-9DE542B52903}"/>
              </a:ext>
            </a:extLst>
          </p:cNvPr>
          <p:cNvSpPr txBox="1"/>
          <p:nvPr/>
        </p:nvSpPr>
        <p:spPr>
          <a:xfrm>
            <a:off x="132734" y="0"/>
            <a:ext cx="1205926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TRIBUTÁRIA: REQUISITO  ESSENCIAL DA RESPONSABILIDADE FISCAL</a:t>
            </a:r>
          </a:p>
          <a:p>
            <a:pPr algn="ctr" eaLnBrk="1" hangingPunct="1"/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Complementar 101/2000 (LRF) </a:t>
            </a:r>
          </a:p>
          <a:p>
            <a:pPr algn="ctr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11 LRF - 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Constituem </a:t>
            </a: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requisitos essenciais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responsabilidade na gestão fiscal a instituição, previsão e </a:t>
            </a: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efetiva arrecadação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todos os tributos da competência constitucional do ente da Federação.</a:t>
            </a:r>
          </a:p>
          <a:p>
            <a:pPr algn="just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Parágrafo único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É vedada a realização de transferências voluntárias para o ente que não observe o disposto no </a:t>
            </a: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caput, 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que se refere aos impostos.</a:t>
            </a:r>
          </a:p>
          <a:p>
            <a:pPr algn="just">
              <a:buFontTx/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D913A0-7956-4E46-EF55-C7763C70F62A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3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Funcionamento do Fisco: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ontrole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xterno </a:t>
            </a:r>
          </a:p>
          <a:p>
            <a:pPr marL="0" indent="0" algn="ctr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exercido pelo Senado Federal</a:t>
            </a:r>
          </a:p>
          <a:p>
            <a:pPr marL="0" indent="0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 CF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Compete privativamente ao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periodicamente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Sistema Tributário Nacional, em sua estrutura e seus componentes,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 desempenho das administrações tributárias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União, dos Estados e do Distrito Federal e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Municípios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0CC051A-29B0-515B-61EF-17C44A4BC088}"/>
              </a:ext>
            </a:extLst>
          </p:cNvPr>
          <p:cNvSpPr txBox="1"/>
          <p:nvPr/>
        </p:nvSpPr>
        <p:spPr>
          <a:xfrm>
            <a:off x="142570" y="294967"/>
            <a:ext cx="5491312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Repasse dos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25% do ICMS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dos Estados para os Municípios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base no VAF;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dispuser o Estado, sendo pelo menos </a:t>
            </a: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relativos a avanços na Educação.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significativa redistribuição obrigou à adoção de uma fase de transição de 50 anos.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8B0E3F-C9D5-8766-869E-C57FF6B63EE3}"/>
              </a:ext>
            </a:extLst>
          </p:cNvPr>
          <p:cNvSpPr txBox="1"/>
          <p:nvPr/>
        </p:nvSpPr>
        <p:spPr>
          <a:xfrm>
            <a:off x="6415548" y="176980"/>
            <a:ext cx="563388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Repasse dos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25% do IBS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dos  Estados para os Municípios</a:t>
            </a:r>
          </a:p>
          <a:p>
            <a:pPr algn="just"/>
            <a:endParaRPr lang="pt-BR" sz="1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proporção da população; </a:t>
            </a:r>
          </a:p>
          <a:p>
            <a:pPr algn="just"/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relativos a avanços na Educação;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/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t-BR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relativos à preservação 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ambiental; </a:t>
            </a:r>
          </a:p>
          <a:p>
            <a:pPr algn="just"/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valores iguais a todos os Municípios do Estado.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8C2135C-C5AD-9C94-D0BA-8D093B581926}"/>
              </a:ext>
            </a:extLst>
          </p:cNvPr>
          <p:cNvSpPr/>
          <p:nvPr/>
        </p:nvSpPr>
        <p:spPr>
          <a:xfrm>
            <a:off x="142570" y="5574890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99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DF9EC8-A6B7-E7EE-AB76-CB9AE5752B8E}"/>
              </a:ext>
            </a:extLst>
          </p:cNvPr>
          <p:cNvSpPr txBox="1"/>
          <p:nvPr/>
        </p:nvSpPr>
        <p:spPr>
          <a:xfrm>
            <a:off x="0" y="0"/>
            <a:ext cx="12192000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Palavras, interpretações e litígios...</a:t>
            </a:r>
            <a:endParaRPr lang="pt-BR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sz="200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6.641 palavras que existiam no CTN.                                                  </a:t>
            </a:r>
            <a:endParaRPr lang="pt-BR" sz="220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+ 15.195 palavras que a </a:t>
            </a:r>
            <a:r>
              <a:rPr lang="pt-BR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132/2023</a:t>
            </a:r>
            <a:r>
              <a:rPr lang="pt-BR" sz="2200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introduz na CF   </a:t>
            </a: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21.836 palavras só no STN                                     </a:t>
            </a:r>
            <a:r>
              <a:rPr lang="pt-BR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230 % de palavras a mais</a:t>
            </a:r>
          </a:p>
          <a:p>
            <a:pPr marL="0" indent="0">
              <a:buNone/>
            </a:pPr>
            <a:r>
              <a:rPr lang="pt-BR" sz="2200" b="1" i="0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pt-BR" sz="2200" b="1" i="0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214/2025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trouxe mais </a:t>
            </a:r>
            <a:r>
              <a:rPr lang="pt-BR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107.943 palavras 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seus </a:t>
            </a:r>
            <a:r>
              <a:rPr lang="pt-BR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544 artigos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(Essa é a </a:t>
            </a:r>
            <a:r>
              <a:rPr lang="pt-BR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LC 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história do Brasil. Em artigos, ela é </a:t>
            </a:r>
            <a:r>
              <a:rPr lang="pt-BR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vezes o CTN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</a:t>
            </a:r>
            <a:r>
              <a:rPr lang="pt-BR" sz="2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86 da LC 214/2025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......................................................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Consideram-se exportados os bens admitidos no regime aduaneiro especial de depósito alfandegado certificado,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nos termos do regulamento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</a:p>
          <a:p>
            <a:pPr algn="just" fontAlgn="base"/>
            <a:endParaRPr lang="pt-BR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 fontAlgn="base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256 da LC 214/2025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-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administrações tributárias poderão apurar o valor de referência do imóvel,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na forma do regulamento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por meio de metodologia específica para estimar o valor de mercado dos bens imóveis, que levará em consideração:</a:t>
            </a:r>
          </a:p>
          <a:p>
            <a:pPr algn="just" fontAlgn="base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Art.145, § 3º CF 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O Sistema Tributário Nacional deve observar os princípios da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simplicidade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lang="pt-BR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tributária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pt-BR" sz="18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defesa do meio ambiente</a:t>
            </a: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6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C9351B-77DC-02F0-1F55-14DD95C1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02" t="67692" r="32912" b="20937"/>
          <a:stretch/>
        </p:blipFill>
        <p:spPr bwMode="auto">
          <a:xfrm>
            <a:off x="227503" y="879703"/>
            <a:ext cx="3175973" cy="3189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1F700B-173A-8D1E-478D-E036B9E54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1" t="30469" r="62625" b="21827"/>
          <a:stretch/>
        </p:blipFill>
        <p:spPr bwMode="auto">
          <a:xfrm>
            <a:off x="4345410" y="854444"/>
            <a:ext cx="3175973" cy="30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266CDF-CAB6-1AA6-81E9-34E6A3842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79" t="26982" r="34560" b="14663"/>
          <a:stretch/>
        </p:blipFill>
        <p:spPr bwMode="auto">
          <a:xfrm>
            <a:off x="8482476" y="854444"/>
            <a:ext cx="3214290" cy="30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6C3952-B44C-8D49-60ED-AD576E83A671}"/>
              </a:ext>
            </a:extLst>
          </p:cNvPr>
          <p:cNvSpPr txBox="1"/>
          <p:nvPr/>
        </p:nvSpPr>
        <p:spPr>
          <a:xfrm>
            <a:off x="988142" y="0"/>
            <a:ext cx="9645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Alcance e atuação do Fisco Municipal  - Capilaridade </a:t>
            </a:r>
            <a:endParaRPr lang="pt-BR" sz="2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9136FE-B958-C705-2FEA-147CBEC3A9FC}"/>
              </a:ext>
            </a:extLst>
          </p:cNvPr>
          <p:cNvSpPr txBox="1"/>
          <p:nvPr/>
        </p:nvSpPr>
        <p:spPr>
          <a:xfrm>
            <a:off x="227503" y="4593608"/>
            <a:ext cx="1074529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endParaRPr lang="pt-BR" alt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endParaRPr lang="pt-BR" alt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Fisco municipal </a:t>
            </a: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está </a:t>
            </a: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mais próximo do destino.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Ele </a:t>
            </a: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está no destino, é o destino.</a:t>
            </a:r>
          </a:p>
        </p:txBody>
      </p:sp>
    </p:spTree>
    <p:extLst>
      <p:ext uri="{BB962C8B-B14F-4D97-AF65-F5344CB8AC3E}">
        <p14:creationId xmlns:p14="http://schemas.microsoft.com/office/powerpoint/2010/main" val="271849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1BF1DF-5E19-AF47-BE2C-DEA93C9A1E8B}"/>
              </a:ext>
            </a:extLst>
          </p:cNvPr>
          <p:cNvSpPr txBox="1"/>
          <p:nvPr/>
        </p:nvSpPr>
        <p:spPr>
          <a:xfrm>
            <a:off x="-1" y="1"/>
            <a:ext cx="12078929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IBS </a:t>
            </a:r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(</a:t>
            </a:r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+ ICMS</a:t>
            </a:r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(A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mpliação da base tributável)          </a:t>
            </a:r>
            <a:r>
              <a:rPr kumimoji="0" lang="pt-BR" altLang="pt-BR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altLang="pt-BR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e ICMS na CF/88</a:t>
            </a:r>
          </a:p>
          <a:p>
            <a:pPr algn="just"/>
            <a:endParaRPr lang="pt-BR" alt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 CF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pt-BR" altLang="pt-B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Compete aos Municípios</a:t>
            </a:r>
            <a:r>
              <a:rPr kumimoji="0" lang="pt-BR" altLang="pt-BR" sz="20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instituir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impostos sobre:</a:t>
            </a:r>
          </a:p>
          <a:p>
            <a:pPr algn="just"/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kumimoji="0" lang="pt-BR" altLang="pt-B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serviços de qualquer natureza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não compreendidos no art. 155, II,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definidos em lei complementar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sz="2000" b="0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155 CF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Compete aos Estados e ao Distrito Federal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instituir impostos sobre:  </a:t>
            </a:r>
          </a:p>
          <a:p>
            <a:pPr algn="just"/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operações relativas à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circulação de mercadorias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sobre prestações de serviços de transporte interestadual e intermunicipal e de comunicação, ainda que as operações e as prestações se iniciem no exterior; </a:t>
            </a: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IBS trazido pela EC 132/2023 - Reforma Tributária do Consumo</a:t>
            </a: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156-A CF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Lei complementar instituirá </a:t>
            </a:r>
            <a:r>
              <a:rPr lang="pt-BR" sz="20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competência compartilhada entre Estados, Distrito Federal e Municípios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incidirá sobre </a:t>
            </a:r>
            <a:r>
              <a:rPr lang="pt-BR" sz="20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operações com bens materiais ou imateriais, inclusive direitos, ou com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600" b="1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D2D5422-8D29-5163-9832-2F24993A76C2}"/>
              </a:ext>
            </a:extLst>
          </p:cNvPr>
          <p:cNvSpPr txBox="1"/>
          <p:nvPr/>
        </p:nvSpPr>
        <p:spPr>
          <a:xfrm>
            <a:off x="0" y="0"/>
            <a:ext cx="12129541" cy="703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pt-BR" sz="2450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pt-BR" sz="24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onceitos estabelecidos </a:t>
            </a:r>
            <a:r>
              <a:rPr lang="pt-BR" sz="2450" b="1" dirty="0">
                <a:solidFill>
                  <a:srgbClr val="000000"/>
                </a:solidFill>
                <a:latin typeface="Arial" panose="020B0604020202020204" pitchFamily="34" charset="0"/>
              </a:rPr>
              <a:t>pela</a:t>
            </a:r>
            <a:r>
              <a:rPr lang="pt-BR" sz="24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LC 214/2025 que alargam a abrangência  </a:t>
            </a:r>
            <a:r>
              <a:rPr lang="pt-BR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3º LC 214/2025 - 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fins desta Lei Complementar,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consideram-se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195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operações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com:</a:t>
            </a:r>
            <a:endParaRPr lang="pt-BR" sz="195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bens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todas</a:t>
            </a:r>
            <a:r>
              <a:rPr lang="pt-BR" sz="195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e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quaisquer</a:t>
            </a:r>
            <a:r>
              <a:rPr lang="pt-BR" sz="195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que envolvam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bens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móveis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ou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imóveis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materiais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ou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imateriais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 inclusive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direitos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;</a:t>
            </a:r>
            <a:endParaRPr lang="pt-BR" sz="195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serviços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todas as demais que não sejam enquadradas como operações com bens 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 termos da alínea “a” deste inciso;</a:t>
            </a:r>
            <a:endParaRPr lang="pt-BR" sz="195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fornecimento</a:t>
            </a:r>
            <a:r>
              <a:rPr lang="pt-BR" sz="19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195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entrega ou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disponibilização</a:t>
            </a:r>
            <a:r>
              <a:rPr lang="pt-BR" sz="195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bem material;</a:t>
            </a:r>
            <a:endParaRPr lang="pt-BR" sz="195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instituição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transferência,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cessão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concessão,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licenciamento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195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disponibilização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de bem imaterial, inclusive direito</a:t>
            </a:r>
            <a:r>
              <a:rPr lang="pt-BR" sz="195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;</a:t>
            </a:r>
            <a:endParaRPr lang="pt-BR" sz="195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prestação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disponibilização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95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de serviço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Para fins desta Lei Complementar, </a:t>
            </a:r>
            <a:r>
              <a:rPr lang="pt-BR" sz="195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equiparam-se a bens materiais</a:t>
            </a:r>
            <a:r>
              <a:rPr lang="pt-BR" sz="19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lang="pt-BR" sz="195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energias que tenham valor econômico.</a:t>
            </a:r>
            <a:endParaRPr lang="pt-BR" sz="1950" b="1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D026E6B-83AD-FC3E-3E9F-B6FE11A80DDF}"/>
              </a:ext>
            </a:extLst>
          </p:cNvPr>
          <p:cNvSpPr txBox="1"/>
          <p:nvPr/>
        </p:nvSpPr>
        <p:spPr>
          <a:xfrm>
            <a:off x="0" y="0"/>
            <a:ext cx="12192000" cy="747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6                             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4º LC 214/2025 -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IBS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CBS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incidem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sobre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operações onerosas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serviços.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operações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não onerosas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serão tributadas nas hipóteses expressamente previstas nesta Lei Complementar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fins do disposto neste artigo,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considera-se operação onerosa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qualquer fornecimento com contraprestação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incluindo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decorrente de: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– compra e venda,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troca ou permuta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dação em pagamento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demais espécies de alienação;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locação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licenciamento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concessão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cessão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doação com contraprestação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benefício do doador;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instituição onerosa de direitos reais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arrendamento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inclusive mercantil; e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prestação de serviços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6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1D3693-55A1-DCAE-BC4E-9D19BA98B79D}"/>
              </a:ext>
            </a:extLst>
          </p:cNvPr>
          <p:cNvSpPr txBox="1"/>
          <p:nvPr/>
        </p:nvSpPr>
        <p:spPr>
          <a:xfrm>
            <a:off x="164892" y="149902"/>
            <a:ext cx="1182723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7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4º LC 214/2025 </a:t>
            </a:r>
          </a:p>
          <a:p>
            <a:pPr algn="just"/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-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São </a:t>
            </a:r>
            <a:r>
              <a:rPr lang="pt-BR" sz="22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irrelevantes</a:t>
            </a:r>
            <a:r>
              <a:rPr lang="pt-BR" sz="2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para a caracterização das operações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que trata este artigo: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título jurídico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pelo qual o bem encontra-se na posse do fornecedor;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espécie, tipo ou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forma jurídica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validade jurídica e os efeitos dos atos ou negócios jurídicos;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obtenção de lucro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a operação; e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cumprimento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exigências legais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regulamentares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administrativas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incidem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sobre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qualquer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operação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 bem ou com serviço realizada pelo contribuinte,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incluindo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aquelas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realizadas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ativo não circulante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no exercício de atividade econômica não habitual, observado o disposto no § 4º do art. 57 desta Lei Complementar.</a:t>
            </a:r>
          </a:p>
          <a:p>
            <a:pPr algn="just"/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1621AEC-142A-787E-B17E-69A46C503A83}"/>
              </a:ext>
            </a:extLst>
          </p:cNvPr>
          <p:cNvSpPr txBox="1"/>
          <p:nvPr/>
        </p:nvSpPr>
        <p:spPr>
          <a:xfrm>
            <a:off x="132735" y="250723"/>
            <a:ext cx="1193144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IBS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abrange: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todo 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todo 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tudo que não está nos conceitos tradicionais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“circulação”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“mercadoria”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tudo que não está na lista de serviços.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3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13595</TotalTime>
  <Words>5281</Words>
  <Application>Microsoft Office PowerPoint</Application>
  <PresentationFormat>Widescreen</PresentationFormat>
  <Paragraphs>440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Cera</vt:lpstr>
      <vt:lpstr>Google Sans</vt:lpstr>
      <vt:lpstr>rawline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Cardoso Filho</dc:creator>
  <cp:lastModifiedBy>USUARIO</cp:lastModifiedBy>
  <cp:revision>70</cp:revision>
  <dcterms:created xsi:type="dcterms:W3CDTF">2025-03-27T00:26:21Z</dcterms:created>
  <dcterms:modified xsi:type="dcterms:W3CDTF">2025-06-02T17:41:20Z</dcterms:modified>
</cp:coreProperties>
</file>