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5143500" cx="9144000"/>
  <p:notesSz cx="6858000" cy="9144000"/>
  <p:embeddedFontLst>
    <p:embeddedFont>
      <p:font typeface="Raleway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Nuni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C6DBEC2-0A83-4D1E-A422-8A49A916CC3D}">
  <a:tblStyle styleId="{8C6DBEC2-0A83-4D1E-A422-8A49A916CC3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FDE8236B-47DA-4858-A602-EF1C1FCB4ED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14.xml"/><Relationship Id="rId42" Type="http://schemas.openxmlformats.org/officeDocument/2006/relationships/font" Target="fonts/Nunito-bold.fntdata"/><Relationship Id="rId41" Type="http://schemas.openxmlformats.org/officeDocument/2006/relationships/font" Target="fonts/Nunito-regular.fntdata"/><Relationship Id="rId22" Type="http://schemas.openxmlformats.org/officeDocument/2006/relationships/slide" Target="slides/slide16.xml"/><Relationship Id="rId44" Type="http://schemas.openxmlformats.org/officeDocument/2006/relationships/font" Target="fonts/Nunito-boldItalic.fntdata"/><Relationship Id="rId21" Type="http://schemas.openxmlformats.org/officeDocument/2006/relationships/slide" Target="slides/slide15.xml"/><Relationship Id="rId43" Type="http://schemas.openxmlformats.org/officeDocument/2006/relationships/font" Target="fonts/Nunito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Raleway-italic.fntdata"/><Relationship Id="rId12" Type="http://schemas.openxmlformats.org/officeDocument/2006/relationships/slide" Target="slides/slide6.xml"/><Relationship Id="rId34" Type="http://schemas.openxmlformats.org/officeDocument/2006/relationships/font" Target="fonts/Raleway-bold.fntdata"/><Relationship Id="rId15" Type="http://schemas.openxmlformats.org/officeDocument/2006/relationships/slide" Target="slides/slide9.xml"/><Relationship Id="rId37" Type="http://schemas.openxmlformats.org/officeDocument/2006/relationships/font" Target="fonts/Roboto-regular.fntdata"/><Relationship Id="rId14" Type="http://schemas.openxmlformats.org/officeDocument/2006/relationships/slide" Target="slides/slide8.xml"/><Relationship Id="rId36" Type="http://schemas.openxmlformats.org/officeDocument/2006/relationships/font" Target="fonts/Raleway-boldItalic.fntdata"/><Relationship Id="rId17" Type="http://schemas.openxmlformats.org/officeDocument/2006/relationships/slide" Target="slides/slide11.xml"/><Relationship Id="rId39" Type="http://schemas.openxmlformats.org/officeDocument/2006/relationships/font" Target="fonts/Roboto-italic.fntdata"/><Relationship Id="rId16" Type="http://schemas.openxmlformats.org/officeDocument/2006/relationships/slide" Target="slides/slide10.xml"/><Relationship Id="rId38" Type="http://schemas.openxmlformats.org/officeDocument/2006/relationships/font" Target="fonts/Roboto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5594191" y="3961115"/>
            <a:ext cx="2910144" cy="1182340"/>
            <a:chOff x="6917201" y="0"/>
            <a:chExt cx="2227776" cy="863400"/>
          </a:xfrm>
        </p:grpSpPr>
        <p:sp>
          <p:nvSpPr>
            <p:cNvPr id="12" name="Google Shape;12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6" name="Google Shape;16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"/>
          <p:cNvSpPr txBox="1"/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1" cy="1024165"/>
            <a:chOff x="6917201" y="0"/>
            <a:chExt cx="2227776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3" cy="1083308"/>
            <a:chOff x="6917201" y="0"/>
            <a:chExt cx="2227776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1"/>
          <p:cNvSpPr txBox="1"/>
          <p:nvPr>
            <p:ph hasCustomPrompt="1"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1" name="Google Shape;121;p1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3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" name="Google Shape;26;p3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4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7;p6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48" name="Google Shape;48;p6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6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52" name="Google Shape;52;p6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" name="Google Shape;55;p6"/>
          <p:cNvGrpSpPr/>
          <p:nvPr/>
        </p:nvGrpSpPr>
        <p:grpSpPr>
          <a:xfrm>
            <a:off x="7057468" y="5088"/>
            <a:ext cx="1851281" cy="752108"/>
            <a:chOff x="6917201" y="0"/>
            <a:chExt cx="2227776" cy="863400"/>
          </a:xfrm>
        </p:grpSpPr>
        <p:sp>
          <p:nvSpPr>
            <p:cNvPr id="56" name="Google Shape;56;p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" name="Google Shape;59;p6"/>
          <p:cNvGrpSpPr/>
          <p:nvPr/>
        </p:nvGrpSpPr>
        <p:grpSpPr>
          <a:xfrm>
            <a:off x="6553032" y="4217852"/>
            <a:ext cx="2389067" cy="925737"/>
            <a:chOff x="6917201" y="0"/>
            <a:chExt cx="2227776" cy="863400"/>
          </a:xfrm>
        </p:grpSpPr>
        <p:sp>
          <p:nvSpPr>
            <p:cNvPr id="60" name="Google Shape;60;p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6"/>
          <p:cNvGrpSpPr/>
          <p:nvPr/>
        </p:nvGrpSpPr>
        <p:grpSpPr>
          <a:xfrm>
            <a:off x="199149" y="4055652"/>
            <a:ext cx="2795413" cy="1083308"/>
            <a:chOff x="6917201" y="0"/>
            <a:chExt cx="2227776" cy="863400"/>
          </a:xfrm>
        </p:grpSpPr>
        <p:sp>
          <p:nvSpPr>
            <p:cNvPr id="64" name="Google Shape;64;p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6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68" name="Google Shape;68;p6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75" name="Google Shape;75;p7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2" name="Google Shape;82;p8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3" name="Google Shape;83;p8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8" name="Google Shape;88;p9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9" name="Google Shape;89;p9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" name="Google Shape;92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" name="Google Shape;93;p9"/>
          <p:cNvGrpSpPr/>
          <p:nvPr/>
        </p:nvGrpSpPr>
        <p:grpSpPr>
          <a:xfrm>
            <a:off x="34934" y="4522125"/>
            <a:ext cx="1593305" cy="617072"/>
            <a:chOff x="6917201" y="0"/>
            <a:chExt cx="2227776" cy="863400"/>
          </a:xfrm>
        </p:grpSpPr>
        <p:sp>
          <p:nvSpPr>
            <p:cNvPr id="94" name="Google Shape;94;p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9"/>
          <p:cNvGrpSpPr/>
          <p:nvPr/>
        </p:nvGrpSpPr>
        <p:grpSpPr>
          <a:xfrm>
            <a:off x="5886353" y="1243"/>
            <a:ext cx="3257454" cy="1261514"/>
            <a:chOff x="6917201" y="0"/>
            <a:chExt cx="2227776" cy="863400"/>
          </a:xfrm>
        </p:grpSpPr>
        <p:sp>
          <p:nvSpPr>
            <p:cNvPr id="98" name="Google Shape;98;p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" name="Google Shape;101;p9"/>
          <p:cNvSpPr txBox="1"/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8" name="Google Shape;108;p10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hift">
    <p:bg>
      <p:bgPr>
        <a:solidFill>
          <a:srgbClr val="FF99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b="0" i="0" sz="28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b="0" i="0" sz="13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b="0" i="0" sz="11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7.jp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jpg"/><Relationship Id="rId4" Type="http://schemas.openxmlformats.org/officeDocument/2006/relationships/image" Target="../media/image10.png"/><Relationship Id="rId5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4" Type="http://schemas.openxmlformats.org/officeDocument/2006/relationships/image" Target="../media/image3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Relationship Id="rId4" Type="http://schemas.openxmlformats.org/officeDocument/2006/relationships/image" Target="../media/image3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Relationship Id="rId4" Type="http://schemas.openxmlformats.org/officeDocument/2006/relationships/image" Target="../media/image3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mprn.mp.br/servico/arrecada-mais/" TargetMode="External"/><Relationship Id="rId10" Type="http://schemas.openxmlformats.org/officeDocument/2006/relationships/hyperlink" Target="https://www.mprn.mp.br/servico/arrecada-mais/" TargetMode="External"/><Relationship Id="rId13" Type="http://schemas.openxmlformats.org/officeDocument/2006/relationships/hyperlink" Target="https://tibaudosul.rn.gov.br/" TargetMode="External"/><Relationship Id="rId12" Type="http://schemas.openxmlformats.org/officeDocument/2006/relationships/hyperlink" Target="https://vicosa.rn.gov.br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sinfamrn.org.br/relatorio-do-mprn-oficio-367-2024/" TargetMode="External"/><Relationship Id="rId4" Type="http://schemas.openxmlformats.org/officeDocument/2006/relationships/hyperlink" Target="https://g1.globo.com/rn/rio-grande-do-norte/eleicoes/2024/noticia/2024/07/22/eleicoes-2024-veja-o-numero-de-eleitores-por-cidade-no-rn.ghtml" TargetMode="External"/><Relationship Id="rId9" Type="http://schemas.openxmlformats.org/officeDocument/2006/relationships/hyperlink" Target="https://oglobo.globo.com/google/amp/opiniao/artigos/coluna/2022/11/reforma-federativa-e-fundamental.ghtml" TargetMode="External"/><Relationship Id="rId5" Type="http://schemas.openxmlformats.org/officeDocument/2006/relationships/hyperlink" Target="https://g1.globo.com/rn/rio-grande-do-norte/noticia/2023/06/29/ranking-das-10-menores-cidades-do-rn-muda-apos-censo-do-ibge-confira.ghtml" TargetMode="External"/><Relationship Id="rId6" Type="http://schemas.openxmlformats.org/officeDocument/2006/relationships/hyperlink" Target="https://static.poder360.com.br/2023/06/Primeiros-Resultados-de-Populacao-e-Domicilios-Apresentacao.pdf" TargetMode="External"/><Relationship Id="rId7" Type="http://schemas.openxmlformats.org/officeDocument/2006/relationships/hyperlink" Target="https://www.poder360.com.br/brasil/706-das-cidades-do-brasil-tem-ate-20-000-habitantes/" TargetMode="External"/><Relationship Id="rId8" Type="http://schemas.openxmlformats.org/officeDocument/2006/relationships/hyperlink" Target="https://www.ibge.gov.br/estatisticas/sociais/populacao/9103-estimativas-de-populacao.html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/>
          <p:nvPr>
            <p:ph type="title"/>
          </p:nvPr>
        </p:nvSpPr>
        <p:spPr>
          <a:xfrm>
            <a:off x="1883250" y="2131925"/>
            <a:ext cx="53775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pt-BR" sz="3800">
                <a:solidFill>
                  <a:srgbClr val="000000"/>
                </a:solidFill>
              </a:rPr>
              <a:t>Tributação Municipal</a:t>
            </a:r>
            <a:endParaRPr b="1" sz="3800">
              <a:solidFill>
                <a:srgbClr val="000000"/>
              </a:solidFill>
            </a:endParaRPr>
          </a:p>
        </p:txBody>
      </p:sp>
      <p:sp>
        <p:nvSpPr>
          <p:cNvPr id="129" name="Google Shape;129;p13"/>
          <p:cNvSpPr txBox="1"/>
          <p:nvPr>
            <p:ph idx="4294967295" type="subTitle"/>
          </p:nvPr>
        </p:nvSpPr>
        <p:spPr>
          <a:xfrm>
            <a:off x="281400" y="2904150"/>
            <a:ext cx="6650100" cy="5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Mediadora: </a:t>
            </a:r>
            <a:r>
              <a:rPr b="1" i="0" lang="pt-B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Suzane Roessler</a:t>
            </a:r>
            <a:r>
              <a:rPr b="0" i="0" lang="pt-B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(Presidente do SINFAM-RN e representante da FENAFIM)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None/>
            </a:pPr>
            <a:r>
              <a:rPr b="0" i="0" lang="pt-BR" sz="1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Palestrantes: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1150" lvl="0" marL="596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0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(PT) </a:t>
            </a:r>
            <a:r>
              <a:rPr b="1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Liliana Pimentel</a:t>
            </a:r>
            <a:r>
              <a:rPr b="0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(Faculdade de Economia da Universidade de Coimbra)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0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(PT) </a:t>
            </a:r>
            <a:r>
              <a:rPr b="1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Carlos Lobo</a:t>
            </a:r>
            <a:r>
              <a:rPr b="0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(Faculdade de Direito da Universidade de Lisboa)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b="0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(BR) </a:t>
            </a:r>
            <a:r>
              <a:rPr b="1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Giovanna Victer</a:t>
            </a:r>
            <a:r>
              <a:rPr b="0" i="0" lang="pt-BR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(Secretária da Fazenda – Salvador, Bahia)</a:t>
            </a:r>
            <a:endParaRPr b="0" i="0" sz="1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13" title="logo 9 CONGRESSO LUSO BR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9375" y="0"/>
            <a:ext cx="3477525" cy="138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/>
        </p:nvSpPr>
        <p:spPr>
          <a:xfrm>
            <a:off x="415225" y="1393025"/>
            <a:ext cx="8478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pt-BR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Um Sistema fiscal global e inclusivo, promotor de justiça social e do crescimento econômico sustentável</a:t>
            </a:r>
            <a:r>
              <a:rPr b="0" i="0" lang="pt-BR" sz="18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4343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/>
          <p:nvPr>
            <p:ph type="title"/>
          </p:nvPr>
        </p:nvSpPr>
        <p:spPr>
          <a:xfrm>
            <a:off x="1089725" y="225300"/>
            <a:ext cx="7251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pt-BR"/>
              <a:t>As Casas da Tributação Municipal no Brasil</a:t>
            </a:r>
            <a:endParaRPr/>
          </a:p>
        </p:txBody>
      </p:sp>
      <p:sp>
        <p:nvSpPr>
          <p:cNvPr id="228" name="Google Shape;228;p22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2"/>
          <p:cNvSpPr/>
          <p:nvPr/>
        </p:nvSpPr>
        <p:spPr>
          <a:xfrm>
            <a:off x="5948502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2" title="WhatsApp Image 2025-05-05 at 10.23.09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26125" y="932686"/>
            <a:ext cx="3283351" cy="1845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2" title="WhatsApp Image 2025-05-05 at 10.45.20.jpe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9550" y="2757025"/>
            <a:ext cx="2860474" cy="2145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 title="IMG-20250507-WA0010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4900" y="2831951"/>
            <a:ext cx="2760602" cy="2070422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2"/>
          <p:cNvSpPr txBox="1"/>
          <p:nvPr/>
        </p:nvSpPr>
        <p:spPr>
          <a:xfrm>
            <a:off x="3012525" y="2936788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Municipal de Tributação de Brejinho/RN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12 mil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2"/>
          <p:cNvSpPr txBox="1"/>
          <p:nvPr/>
        </p:nvSpPr>
        <p:spPr>
          <a:xfrm>
            <a:off x="6189375" y="1866550"/>
            <a:ext cx="2760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Municipal de Fazenda de Pimenta Bueno/RO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35 mil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2"/>
          <p:cNvSpPr txBox="1"/>
          <p:nvPr/>
        </p:nvSpPr>
        <p:spPr>
          <a:xfrm>
            <a:off x="214900" y="1979763"/>
            <a:ext cx="2469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Municipal de Fazenda de Ponta Grossa/PR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370 mil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/>
          <p:nvPr>
            <p:ph type="title"/>
          </p:nvPr>
        </p:nvSpPr>
        <p:spPr>
          <a:xfrm>
            <a:off x="1089725" y="225300"/>
            <a:ext cx="7251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pt-BR"/>
              <a:t>As Casas da Tributação Municipal no Brasil</a:t>
            </a:r>
            <a:endParaRPr/>
          </a:p>
        </p:txBody>
      </p:sp>
      <p:sp>
        <p:nvSpPr>
          <p:cNvPr id="241" name="Google Shape;241;p23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3"/>
          <p:cNvSpPr txBox="1"/>
          <p:nvPr/>
        </p:nvSpPr>
        <p:spPr>
          <a:xfrm>
            <a:off x="5393850" y="1671063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Municipal de Tributação e Tibau do Sul/RN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23" title="WhatsApp Image 2025-05-05 at 10.39.55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8650" y="2256075"/>
            <a:ext cx="3614349" cy="2665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0025" y="1240725"/>
            <a:ext cx="5118626" cy="375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3" title="tibau do sul.jp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0625" y="763324"/>
            <a:ext cx="1025934" cy="95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4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251" name="Google Shape;251;p24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3" name="Google Shape;253;p24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254" name="Google Shape;254;p24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4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56" name="Google Shape;25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250" y="258375"/>
            <a:ext cx="8568525" cy="45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4"/>
          <p:cNvSpPr txBox="1"/>
          <p:nvPr/>
        </p:nvSpPr>
        <p:spPr>
          <a:xfrm>
            <a:off x="429050" y="2726575"/>
            <a:ext cx="3428700" cy="18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Tibau do Sul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16.929 habitantes</a:t>
            </a:r>
            <a:endParaRPr b="1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(IBGE, 2022)</a:t>
            </a:r>
            <a:endParaRPr b="1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pt-B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 territorial: 102,680 </a:t>
            </a:r>
            <a:r>
              <a:rPr b="0" i="0" lang="pt-BR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km²</a:t>
            </a:r>
            <a:endParaRPr b="1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24" title="tibau do sul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15225" y="258378"/>
            <a:ext cx="929825" cy="86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5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264" name="Google Shape;264;p25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5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25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267" name="Google Shape;267;p25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5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9" name="Google Shape;26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0700" y="594975"/>
            <a:ext cx="6959525" cy="432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/>
          <p:nvPr/>
        </p:nvSpPr>
        <p:spPr>
          <a:xfrm>
            <a:off x="190850" y="215475"/>
            <a:ext cx="40248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t-BR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São </a:t>
            </a:r>
            <a:r>
              <a:rPr b="1" i="0" lang="pt-BR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167 Municípios  </a:t>
            </a:r>
            <a:r>
              <a:rPr b="0" i="0" lang="pt-BR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que formam o Estado do Rio Grande do Norte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5"/>
          <p:cNvSpPr txBox="1"/>
          <p:nvPr/>
        </p:nvSpPr>
        <p:spPr>
          <a:xfrm>
            <a:off x="190850" y="1375900"/>
            <a:ext cx="3000000" cy="19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3.302.729 habitantes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(IBGE, 2022)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 territorial: 52.809,599 </a:t>
            </a:r>
            <a:r>
              <a:rPr b="0" i="0" lang="pt-BR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km²</a:t>
            </a:r>
            <a:endParaRPr b="1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6"/>
          <p:cNvSpPr txBox="1"/>
          <p:nvPr>
            <p:ph type="title"/>
          </p:nvPr>
        </p:nvSpPr>
        <p:spPr>
          <a:xfrm>
            <a:off x="3127150" y="965425"/>
            <a:ext cx="4564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/>
              <a:t>LANÇOU O PAINEL</a:t>
            </a:r>
            <a:r>
              <a:rPr lang="pt-BR"/>
              <a:t>:</a:t>
            </a:r>
            <a:endParaRPr/>
          </a:p>
        </p:txBody>
      </p:sp>
      <p:pic>
        <p:nvPicPr>
          <p:cNvPr id="277" name="Google Shape;27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4388" y="2140150"/>
            <a:ext cx="6949724" cy="270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750" y="254500"/>
            <a:ext cx="2107575" cy="107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7"/>
          <p:cNvSpPr txBox="1"/>
          <p:nvPr>
            <p:ph type="title"/>
          </p:nvPr>
        </p:nvSpPr>
        <p:spPr>
          <a:xfrm>
            <a:off x="2386325" y="192850"/>
            <a:ext cx="633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Relatório </a:t>
            </a:r>
            <a:endParaRPr b="1" sz="2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Estrutura Fazendária Municipal (2024)</a:t>
            </a:r>
            <a:endParaRPr b="1" sz="4300"/>
          </a:p>
        </p:txBody>
      </p:sp>
      <p:pic>
        <p:nvPicPr>
          <p:cNvPr id="284" name="Google Shape;28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50" y="254500"/>
            <a:ext cx="2107575" cy="107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7" title="Gráfic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86091" y="1147450"/>
            <a:ext cx="6216684" cy="3658151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7"/>
          <p:cNvSpPr txBox="1"/>
          <p:nvPr/>
        </p:nvSpPr>
        <p:spPr>
          <a:xfrm>
            <a:off x="365700" y="1993250"/>
            <a:ext cx="30261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São 167 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municípios do RN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apenas 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pt-BR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63 responderam </a:t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/>
          <p:cNvSpPr txBox="1"/>
          <p:nvPr>
            <p:ph type="title"/>
          </p:nvPr>
        </p:nvSpPr>
        <p:spPr>
          <a:xfrm>
            <a:off x="2386325" y="192850"/>
            <a:ext cx="633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Relatório </a:t>
            </a:r>
            <a:endParaRPr b="1" sz="2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Estrutura Fazendária Municipal (2024)</a:t>
            </a:r>
            <a:endParaRPr b="1" sz="4300"/>
          </a:p>
        </p:txBody>
      </p:sp>
      <p:pic>
        <p:nvPicPr>
          <p:cNvPr id="292" name="Google Shape;29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50" y="254500"/>
            <a:ext cx="2107575" cy="10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8"/>
          <p:cNvSpPr txBox="1"/>
          <p:nvPr/>
        </p:nvSpPr>
        <p:spPr>
          <a:xfrm>
            <a:off x="278750" y="1458900"/>
            <a:ext cx="3026100" cy="3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São 167 municípios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Dos 63 Municípios: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42 sim 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21 não 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possui 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 específica (AT)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p28" title="Gráfic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2525" y="1147450"/>
            <a:ext cx="5781450" cy="37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/>
          <p:nvPr>
            <p:ph type="title"/>
          </p:nvPr>
        </p:nvSpPr>
        <p:spPr>
          <a:xfrm>
            <a:off x="2386325" y="192850"/>
            <a:ext cx="633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Relatório</a:t>
            </a:r>
            <a:endParaRPr b="1" sz="2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Estrutura Fazendária Municipal (2024)</a:t>
            </a:r>
            <a:endParaRPr b="1" sz="4300"/>
          </a:p>
        </p:txBody>
      </p:sp>
      <p:pic>
        <p:nvPicPr>
          <p:cNvPr id="300" name="Google Shape;30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50" y="254500"/>
            <a:ext cx="2107575" cy="10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29"/>
          <p:cNvSpPr txBox="1"/>
          <p:nvPr/>
        </p:nvSpPr>
        <p:spPr>
          <a:xfrm>
            <a:off x="278750" y="1458900"/>
            <a:ext cx="30261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São 167 municípios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Dos 63 Municípios: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14 sim (1) 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 sim (&gt;1)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 não 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Servidor do Fisco (AT)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29" title="Gráfic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7350" y="1329900"/>
            <a:ext cx="5534350" cy="34249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 txBox="1"/>
          <p:nvPr>
            <p:ph type="title"/>
          </p:nvPr>
        </p:nvSpPr>
        <p:spPr>
          <a:xfrm>
            <a:off x="2386325" y="192850"/>
            <a:ext cx="633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Relatório</a:t>
            </a:r>
            <a:endParaRPr b="1" sz="2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Estrutura Fazendária Municipal (2024)</a:t>
            </a:r>
            <a:endParaRPr b="1" sz="4300"/>
          </a:p>
        </p:txBody>
      </p:sp>
      <p:pic>
        <p:nvPicPr>
          <p:cNvPr id="308" name="Google Shape;30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50" y="254500"/>
            <a:ext cx="2107575" cy="10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30"/>
          <p:cNvSpPr txBox="1"/>
          <p:nvPr/>
        </p:nvSpPr>
        <p:spPr>
          <a:xfrm>
            <a:off x="278750" y="1458900"/>
            <a:ext cx="3026100" cy="3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São 167 municípios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Dos 63 Municípios: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 sim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não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 sem resposta 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Sistema de informação (AT)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30" title="Gráfic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7250" y="1299850"/>
            <a:ext cx="5534350" cy="324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/>
          <p:nvPr>
            <p:ph type="title"/>
          </p:nvPr>
        </p:nvSpPr>
        <p:spPr>
          <a:xfrm>
            <a:off x="2386325" y="192850"/>
            <a:ext cx="633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Relatório </a:t>
            </a:r>
            <a:endParaRPr b="1" sz="2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Estrutura Fazendária Municipal (2024)</a:t>
            </a:r>
            <a:endParaRPr b="1" sz="4300"/>
          </a:p>
        </p:txBody>
      </p:sp>
      <p:pic>
        <p:nvPicPr>
          <p:cNvPr id="316" name="Google Shape;3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50" y="254500"/>
            <a:ext cx="2107575" cy="10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1"/>
          <p:cNvSpPr txBox="1"/>
          <p:nvPr/>
        </p:nvSpPr>
        <p:spPr>
          <a:xfrm>
            <a:off x="278750" y="1299850"/>
            <a:ext cx="3026100" cy="3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São 167 municípios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Dos 63 Municípios: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39 sim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não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 sem resposta 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Convênio 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Receita Federal (Simples Nacional)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p31" title="Gráfic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7250" y="1299850"/>
            <a:ext cx="5534350" cy="324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title"/>
          </p:nvPr>
        </p:nvSpPr>
        <p:spPr>
          <a:xfrm>
            <a:off x="640300" y="271625"/>
            <a:ext cx="7989900" cy="6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pt-BR"/>
              <a:t>COLABORADORES DOS MUNICÍPIOS</a:t>
            </a:r>
            <a:endParaRPr/>
          </a:p>
        </p:txBody>
      </p:sp>
      <p:sp>
        <p:nvSpPr>
          <p:cNvPr id="137" name="Google Shape;137;p14"/>
          <p:cNvSpPr txBox="1"/>
          <p:nvPr>
            <p:ph idx="2" type="body"/>
          </p:nvPr>
        </p:nvSpPr>
        <p:spPr>
          <a:xfrm>
            <a:off x="280175" y="827675"/>
            <a:ext cx="8608200" cy="40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AMFISCO-MG,</a:t>
            </a:r>
            <a:r>
              <a:rPr lang="pt-BR" sz="1400">
                <a:solidFill>
                  <a:schemeClr val="lt1"/>
                </a:solidFill>
              </a:rPr>
              <a:t> Associação dos Membros dos Fiscos Municipais do Estado de Minas Gerais;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Tibau do Sul/RN</a:t>
            </a:r>
            <a:r>
              <a:rPr lang="pt-BR" sz="1400">
                <a:solidFill>
                  <a:schemeClr val="lt1"/>
                </a:solidFill>
              </a:rPr>
              <a:t>, Jucileide F. S. de Souza; 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Ipojuca/PE, </a:t>
            </a:r>
            <a:r>
              <a:rPr lang="pt-BR" sz="1400">
                <a:solidFill>
                  <a:schemeClr val="lt1"/>
                </a:solidFill>
              </a:rPr>
              <a:t>Carlos Cardoso Filho;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Macaíba/RN, </a:t>
            </a:r>
            <a:r>
              <a:rPr lang="pt-BR" sz="1400">
                <a:solidFill>
                  <a:schemeClr val="lt1"/>
                </a:solidFill>
              </a:rPr>
              <a:t>Dinarte José de Medeiros;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Passos/MG, </a:t>
            </a:r>
            <a:r>
              <a:rPr lang="pt-BR" sz="1400">
                <a:solidFill>
                  <a:schemeClr val="lt1"/>
                </a:solidFill>
              </a:rPr>
              <a:t>Luciana Morato;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Londrina/PR, </a:t>
            </a:r>
            <a:r>
              <a:rPr lang="pt-BR" sz="1400">
                <a:solidFill>
                  <a:schemeClr val="lt1"/>
                </a:solidFill>
              </a:rPr>
              <a:t>Eliane Kitagawa;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Pedro Avelino/RN, </a:t>
            </a:r>
            <a:r>
              <a:rPr lang="pt-BR" sz="1400">
                <a:solidFill>
                  <a:schemeClr val="lt1"/>
                </a:solidFill>
              </a:rPr>
              <a:t>Waleska Freire da Silva;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Porto Belo/SC, </a:t>
            </a:r>
            <a:r>
              <a:rPr lang="pt-BR" sz="1400">
                <a:solidFill>
                  <a:schemeClr val="lt1"/>
                </a:solidFill>
              </a:rPr>
              <a:t>Marcelo Leandro Maciel, Procurador Municipal;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Matozinhos/MG, </a:t>
            </a:r>
            <a:r>
              <a:rPr lang="pt-BR" sz="1400">
                <a:solidFill>
                  <a:schemeClr val="lt1"/>
                </a:solidFill>
              </a:rPr>
              <a:t>Samira Vitória Rodrigues Fernandes;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Caicó/RN, </a:t>
            </a:r>
            <a:r>
              <a:rPr lang="pt-BR" sz="1400">
                <a:solidFill>
                  <a:schemeClr val="lt1"/>
                </a:solidFill>
              </a:rPr>
              <a:t>Denilson A. Bernardo;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Camaragibe/PE,</a:t>
            </a:r>
            <a:r>
              <a:rPr lang="pt-BR" sz="1400">
                <a:solidFill>
                  <a:schemeClr val="lt1"/>
                </a:solidFill>
              </a:rPr>
              <a:t> Eduardo Lima;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São Gonçalo do Amarante/RN, </a:t>
            </a:r>
            <a:r>
              <a:rPr lang="pt-BR" sz="1400">
                <a:solidFill>
                  <a:schemeClr val="lt1"/>
                </a:solidFill>
              </a:rPr>
              <a:t>Rossana Roberta da Costa Silva;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São Gonçalo do Amarante/RN, </a:t>
            </a:r>
            <a:r>
              <a:rPr lang="pt-BR" sz="1400">
                <a:solidFill>
                  <a:schemeClr val="lt1"/>
                </a:solidFill>
              </a:rPr>
              <a:t>José de Anchieta Xavier de Sousa;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Teotônio Vilela/AL, </a:t>
            </a:r>
            <a:r>
              <a:rPr lang="pt-BR" sz="1400">
                <a:solidFill>
                  <a:schemeClr val="lt1"/>
                </a:solidFill>
              </a:rPr>
              <a:t>Wallison Freire da Silva;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Altos/PI, </a:t>
            </a:r>
            <a:r>
              <a:rPr lang="pt-BR" sz="1400">
                <a:solidFill>
                  <a:schemeClr val="lt1"/>
                </a:solidFill>
              </a:rPr>
              <a:t>Naécio Lopes Miranda;</a:t>
            </a:r>
            <a:endParaRPr b="1"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1400">
                <a:solidFill>
                  <a:schemeClr val="lt1"/>
                </a:solidFill>
              </a:rPr>
              <a:t>Pires do Rio/GO, </a:t>
            </a:r>
            <a:r>
              <a:rPr lang="pt-BR" sz="1400">
                <a:solidFill>
                  <a:schemeClr val="lt1"/>
                </a:solidFill>
              </a:rPr>
              <a:t>Wagner José de Almeida Souza;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1400">
                <a:solidFill>
                  <a:schemeClr val="lt1"/>
                </a:solidFill>
              </a:rPr>
              <a:t>Cristiano José de Oliveira.</a:t>
            </a:r>
            <a:endParaRPr sz="14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4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2"/>
          <p:cNvSpPr txBox="1"/>
          <p:nvPr>
            <p:ph type="title"/>
          </p:nvPr>
        </p:nvSpPr>
        <p:spPr>
          <a:xfrm>
            <a:off x="2386325" y="192850"/>
            <a:ext cx="63336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Relatório </a:t>
            </a:r>
            <a:endParaRPr b="1" sz="25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 sz="25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Estrutura Fazendária Municipal (2024)</a:t>
            </a:r>
            <a:endParaRPr b="1" sz="4300"/>
          </a:p>
        </p:txBody>
      </p:sp>
      <p:pic>
        <p:nvPicPr>
          <p:cNvPr id="324" name="Google Shape;32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750" y="254500"/>
            <a:ext cx="2107575" cy="10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32"/>
          <p:cNvSpPr txBox="1"/>
          <p:nvPr/>
        </p:nvSpPr>
        <p:spPr>
          <a:xfrm>
            <a:off x="278750" y="1299850"/>
            <a:ext cx="3026100" cy="3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São 167 municípios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Dos 63 Municípios: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13 sim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27 não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23 sem resposta 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Convênio 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pt-BR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Sistema do Estado (SEFAZ-RN - UVT)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32" title="Gráfic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7250" y="1299850"/>
            <a:ext cx="5534350" cy="3249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"/>
          <p:cNvSpPr txBox="1"/>
          <p:nvPr>
            <p:ph type="title"/>
          </p:nvPr>
        </p:nvSpPr>
        <p:spPr>
          <a:xfrm>
            <a:off x="2120850" y="192375"/>
            <a:ext cx="56874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010"/>
              <a:buNone/>
            </a:pPr>
            <a:r>
              <a:rPr b="1" lang="pt-BR" sz="3300"/>
              <a:t>Viçosa</a:t>
            </a:r>
            <a:r>
              <a:rPr lang="pt-BR" sz="3300"/>
              <a:t> 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município menos populoso do RN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0925"/>
              <a:buNone/>
            </a:pPr>
            <a:r>
              <a:rPr b="1" lang="pt-BR" sz="3666"/>
              <a:t>1.822</a:t>
            </a:r>
            <a:r>
              <a:rPr lang="pt-BR" sz="3666"/>
              <a:t> </a:t>
            </a:r>
            <a:r>
              <a:rPr lang="pt-BR"/>
              <a:t>habitantes</a:t>
            </a:r>
            <a:endParaRPr/>
          </a:p>
        </p:txBody>
      </p:sp>
      <p:pic>
        <p:nvPicPr>
          <p:cNvPr id="332" name="Google Shape;33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221" y="1707349"/>
            <a:ext cx="3557325" cy="32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3"/>
          <p:cNvSpPr txBox="1"/>
          <p:nvPr/>
        </p:nvSpPr>
        <p:spPr>
          <a:xfrm>
            <a:off x="4572000" y="1862688"/>
            <a:ext cx="4334700" cy="29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 2024 = 2.010 ELEITORES 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PREFEITO E OS 9 VEREADORES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NÃO POSSUI FISCO MUNICIPAL E NUNCA REALIZOU CONCURSO PÚBLICO 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(conforme o REFM do MPRN, em 2024)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pt-BR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LOGO, O PODER DE TRIBUTAR NÃO É PLENO</a:t>
            </a:r>
            <a:endParaRPr b="1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4" name="Google Shape;334;p33" title="viçosa rn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400" y="192376"/>
            <a:ext cx="1892675" cy="132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type="title"/>
          </p:nvPr>
        </p:nvSpPr>
        <p:spPr>
          <a:xfrm>
            <a:off x="2488050" y="502863"/>
            <a:ext cx="2029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1010"/>
              <a:buNone/>
            </a:pPr>
            <a:r>
              <a:rPr b="1" lang="pt-BR" sz="3300"/>
              <a:t>Viçosa</a:t>
            </a:r>
            <a:r>
              <a:rPr lang="pt-BR" sz="3300"/>
              <a:t>/RN</a:t>
            </a:r>
            <a:endParaRPr sz="3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40" name="Google Shape;340;p34"/>
          <p:cNvSpPr txBox="1"/>
          <p:nvPr/>
        </p:nvSpPr>
        <p:spPr>
          <a:xfrm>
            <a:off x="5626825" y="906450"/>
            <a:ext cx="2908500" cy="40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Ano 2024 (últimos 12 meses)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IPTU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Previsão: R$97.602,80 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Realizado:R$6.724,90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ISS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Previsão: R$419.321,78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Realizado: R$273.690,10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ITBI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Previsão: R$22.278,90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Realizado: R$0,00</a:t>
            </a:r>
            <a:endParaRPr b="1" i="0" sz="1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34" title="IMG_20250512_14170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375" y="1301700"/>
            <a:ext cx="4864026" cy="36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4" title="viçosa rn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375" y="199700"/>
            <a:ext cx="1570948" cy="11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/>
          <p:nvPr>
            <p:ph type="title"/>
          </p:nvPr>
        </p:nvSpPr>
        <p:spPr>
          <a:xfrm>
            <a:off x="2601350" y="593625"/>
            <a:ext cx="56562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pt-BR"/>
              <a:t>AS RECOMENDAÇÕES GERAIS</a:t>
            </a:r>
            <a:endParaRPr b="1"/>
          </a:p>
        </p:txBody>
      </p:sp>
      <p:sp>
        <p:nvSpPr>
          <p:cNvPr id="348" name="Google Shape;348;p35"/>
          <p:cNvSpPr txBox="1"/>
          <p:nvPr/>
        </p:nvSpPr>
        <p:spPr>
          <a:xfrm>
            <a:off x="1540375" y="2906625"/>
            <a:ext cx="7635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49" name="Google Shape;349;p35"/>
          <p:cNvGraphicFramePr/>
          <p:nvPr/>
        </p:nvGraphicFramePr>
        <p:xfrm>
          <a:off x="752775" y="2000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{FDE8236B-47DA-4858-A602-EF1C1FCB4ED9}</a:tableStyleId>
              </a:tblPr>
              <a:tblGrid>
                <a:gridCol w="3819225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Criação de uma estrutura fazendária.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Realização de concurso público para o cargo de fiscal de tributo.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Atualização do código tributário.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Fortalecimento da fiscalização.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Transparência e controle social.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pt-BR" sz="1600" u="none" cap="none" strike="noStrike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Capacitação dos servidores.</a:t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50" name="Google Shape;35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450" y="233800"/>
            <a:ext cx="2107575" cy="1075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5"/>
          <p:cNvSpPr txBox="1"/>
          <p:nvPr/>
        </p:nvSpPr>
        <p:spPr>
          <a:xfrm>
            <a:off x="3830850" y="4138900"/>
            <a:ext cx="5103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implementação dessas medidas contribuirá para o fortalecimento da gestão fiscal nos municípios, garantindo uma arrecadação mais justa e eficiente, além de promover o desenvolvimento econômico e social.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6"/>
          <p:cNvSpPr txBox="1"/>
          <p:nvPr>
            <p:ph type="title"/>
          </p:nvPr>
        </p:nvSpPr>
        <p:spPr>
          <a:xfrm>
            <a:off x="642925" y="1464825"/>
            <a:ext cx="6951600" cy="164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sz="2800"/>
              <a:t>"Diante dos desafios 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sz="2800"/>
              <a:t>da tributação municipal,</a:t>
            </a:r>
            <a:endParaRPr sz="28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t-BR" sz="2800"/>
              <a:t> como transformar o sistema fiscal em um verdadeiro instrumento de justiça social e desenvolvimento sustentável, quando a autonomia dos municípios ainda é exercida de forma desigual?"</a:t>
            </a: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ctor presente roxo | Vectores de Domínio Público" id="361" name="Google Shape;36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8750" y="2114874"/>
            <a:ext cx="1516599" cy="1570000"/>
          </a:xfrm>
          <a:prstGeom prst="rect">
            <a:avLst/>
          </a:prstGeom>
          <a:noFill/>
          <a:ln>
            <a:noFill/>
          </a:ln>
          <a:effectLst>
            <a:outerShdw blurRad="600075" rotWithShape="0" algn="bl" dir="11340000" dist="19050">
              <a:srgbClr val="FF9900">
                <a:alpha val="69411"/>
              </a:srgbClr>
            </a:outerShdw>
          </a:effectLst>
        </p:spPr>
      </p:pic>
      <p:sp>
        <p:nvSpPr>
          <p:cNvPr id="362" name="Google Shape;362;p37"/>
          <p:cNvSpPr txBox="1"/>
          <p:nvPr/>
        </p:nvSpPr>
        <p:spPr>
          <a:xfrm>
            <a:off x="3841925" y="4593475"/>
            <a:ext cx="4634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pt-BR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https://open.spotify.com/playlist/5zrnqoWvXcLHgddsVsDZzD?si=VIyUf-utQgeJV6b1MS4woQ&amp;pi=3FxbvSdNT4WId</a:t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7"/>
          <p:cNvSpPr txBox="1"/>
          <p:nvPr/>
        </p:nvSpPr>
        <p:spPr>
          <a:xfrm>
            <a:off x="662975" y="941000"/>
            <a:ext cx="3000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pt-BR" sz="35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PRESENTE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37" title="System of a Tax_20250507_084936_0000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1913" y="304800"/>
            <a:ext cx="4288675" cy="428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8"/>
          <p:cNvSpPr txBox="1"/>
          <p:nvPr>
            <p:ph type="title"/>
          </p:nvPr>
        </p:nvSpPr>
        <p:spPr>
          <a:xfrm>
            <a:off x="283375" y="256250"/>
            <a:ext cx="85944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pt-BR"/>
              <a:t>FONTES: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3"/>
              </a:rPr>
              <a:t>https://sinfamrn.org.br/relatorio-do-mprn-oficio-367-2024/</a:t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4"/>
              </a:rPr>
              <a:t>https://g1.globo.com/rn/rio-grande-do-norte/eleicoes/2024/noticia/2024/07/22/eleicoes-2024-veja-o-numero-de-eleitores-por-cidade-no-rn.ghtml</a:t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5"/>
              </a:rPr>
              <a:t>https://g1.globo.com/rn/rio-grande-do-norte/noticia/2023/06/29/ranking-das-10-menores-cidades-do-rn-muda-apos-censo-do-ibge-confira.ghtml</a:t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6"/>
              </a:rPr>
              <a:t>https://static.poder360.com.br/2023/06/Primeiros-Resultados-de-Populacao-e-Domicilios-Apresentacao.pdf</a:t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7"/>
              </a:rPr>
              <a:t>https://www.poder360.com.br/brasil/706-das-cidades-do-brasil-tem-ate-20-000-habitantes/</a:t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8"/>
              </a:rPr>
              <a:t>https://www.ibge.gov.br/estatisticas/sociais/populacao/9103-estimativas-de-populacao.html</a:t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9"/>
              </a:rPr>
              <a:t>https://oglobo.globo.com/google/amp/opiniao/artigos/coluna/2022/11/reforma-federativa-e-fundamental.ghtml</a:t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10"/>
              </a:rPr>
              <a:t>https://www.mprn.mp.br/servico/arrecada-mais/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11"/>
              </a:rPr>
              <a:t>Painel Arrecada Mais - MPRN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12"/>
              </a:rPr>
              <a:t>https://vicosa.rn.gov.br/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7"/>
              <a:buNone/>
            </a:pPr>
            <a:r>
              <a:rPr lang="pt-BR" sz="1200" u="sng">
                <a:solidFill>
                  <a:schemeClr val="hlink"/>
                </a:solidFill>
                <a:hlinkClick r:id="rId13"/>
              </a:rPr>
              <a:t>https://tibaudosul.rn.gov.br/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6410"/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/>
          <p:nvPr>
            <p:ph type="title"/>
          </p:nvPr>
        </p:nvSpPr>
        <p:spPr>
          <a:xfrm>
            <a:off x="1015550" y="375950"/>
            <a:ext cx="75057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2400">
                <a:solidFill>
                  <a:srgbClr val="783F04"/>
                </a:solidFill>
              </a:rPr>
              <a:t>FEDERALISMO</a:t>
            </a:r>
            <a:endParaRPr b="1" sz="2400">
              <a:solidFill>
                <a:srgbClr val="783F04"/>
              </a:solidFill>
            </a:endParaRPr>
          </a:p>
        </p:txBody>
      </p:sp>
      <p:grpSp>
        <p:nvGrpSpPr>
          <p:cNvPr id="143" name="Google Shape;143;p15"/>
          <p:cNvGrpSpPr/>
          <p:nvPr/>
        </p:nvGrpSpPr>
        <p:grpSpPr>
          <a:xfrm>
            <a:off x="2943962" y="1330538"/>
            <a:ext cx="3568723" cy="3589759"/>
            <a:chOff x="2902488" y="902232"/>
            <a:chExt cx="3339000" cy="3339000"/>
          </a:xfrm>
        </p:grpSpPr>
        <p:sp>
          <p:nvSpPr>
            <p:cNvPr id="144" name="Google Shape;144;p1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cap="flat" cmpd="sng" w="19050">
              <a:solidFill>
                <a:srgbClr val="B45F06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3123875" y="1123625"/>
              <a:ext cx="2896500" cy="2896200"/>
            </a:xfrm>
            <a:prstGeom prst="pie">
              <a:avLst>
                <a:gd fmla="val 2689583" name="adj1"/>
                <a:gd fmla="val 13510993" name="adj2"/>
              </a:avLst>
            </a:prstGeom>
            <a:solidFill>
              <a:srgbClr val="F6B26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" name="Google Shape;146;p15"/>
          <p:cNvGrpSpPr/>
          <p:nvPr/>
        </p:nvGrpSpPr>
        <p:grpSpPr>
          <a:xfrm>
            <a:off x="3602954" y="1842686"/>
            <a:ext cx="2330889" cy="2394264"/>
            <a:chOff x="3664038" y="1663782"/>
            <a:chExt cx="1815900" cy="1815900"/>
          </a:xfrm>
        </p:grpSpPr>
        <p:sp>
          <p:nvSpPr>
            <p:cNvPr id="147" name="Google Shape;147;p15"/>
            <p:cNvSpPr/>
            <p:nvPr/>
          </p:nvSpPr>
          <p:spPr>
            <a:xfrm>
              <a:off x="3664038" y="1663782"/>
              <a:ext cx="1815900" cy="18159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11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5"/>
            <p:cNvSpPr txBox="1"/>
            <p:nvPr/>
          </p:nvSpPr>
          <p:spPr>
            <a:xfrm>
              <a:off x="3899988" y="2158482"/>
              <a:ext cx="1344000" cy="826500"/>
            </a:xfrm>
            <a:prstGeom prst="rect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REPÚBLICA FEDERATIVA DO BRASIL</a:t>
              </a:r>
              <a:endParaRPr b="1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9" name="Google Shape;149;p15"/>
          <p:cNvGrpSpPr/>
          <p:nvPr/>
        </p:nvGrpSpPr>
        <p:grpSpPr>
          <a:xfrm>
            <a:off x="2298282" y="1842676"/>
            <a:ext cx="1210831" cy="1068707"/>
            <a:chOff x="2859873" y="853971"/>
            <a:chExt cx="1068600" cy="1068600"/>
          </a:xfrm>
        </p:grpSpPr>
        <p:sp>
          <p:nvSpPr>
            <p:cNvPr id="150" name="Google Shape;150;p1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5"/>
            <p:cNvSpPr txBox="1"/>
            <p:nvPr/>
          </p:nvSpPr>
          <p:spPr>
            <a:xfrm>
              <a:off x="3022787" y="1022197"/>
              <a:ext cx="762600" cy="7323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1" i="0" lang="pt-BR" sz="10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ESTADOS 26</a:t>
              </a:r>
              <a:endParaRPr b="1" i="0" sz="10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2" name="Google Shape;152;p15"/>
          <p:cNvGrpSpPr/>
          <p:nvPr/>
        </p:nvGrpSpPr>
        <p:grpSpPr>
          <a:xfrm>
            <a:off x="6027673" y="1601329"/>
            <a:ext cx="1617860" cy="1551393"/>
            <a:chOff x="5214448" y="3234278"/>
            <a:chExt cx="1068600" cy="1068600"/>
          </a:xfrm>
        </p:grpSpPr>
        <p:sp>
          <p:nvSpPr>
            <p:cNvPr id="153" name="Google Shape;153;p1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5"/>
            <p:cNvSpPr txBox="1"/>
            <p:nvPr/>
          </p:nvSpPr>
          <p:spPr>
            <a:xfrm>
              <a:off x="5359380" y="3477525"/>
              <a:ext cx="799800" cy="559200"/>
            </a:xfrm>
            <a:prstGeom prst="rect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MUNICÍPIOS</a:t>
              </a:r>
              <a:endParaRPr b="1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pt-BR" sz="14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5.571</a:t>
              </a:r>
              <a:endParaRPr b="1" i="0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5" name="Google Shape;155;p15"/>
          <p:cNvGrpSpPr/>
          <p:nvPr/>
        </p:nvGrpSpPr>
        <p:grpSpPr>
          <a:xfrm>
            <a:off x="6027663" y="3727651"/>
            <a:ext cx="886083" cy="811709"/>
            <a:chOff x="5214448" y="3234278"/>
            <a:chExt cx="1068600" cy="1068600"/>
          </a:xfrm>
        </p:grpSpPr>
        <p:sp>
          <p:nvSpPr>
            <p:cNvPr id="156" name="Google Shape;156;p15"/>
            <p:cNvSpPr/>
            <p:nvPr/>
          </p:nvSpPr>
          <p:spPr>
            <a:xfrm>
              <a:off x="5214448" y="3234278"/>
              <a:ext cx="1068600" cy="1068600"/>
            </a:xfrm>
            <a:prstGeom prst="ellipse">
              <a:avLst/>
            </a:pr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5"/>
            <p:cNvSpPr txBox="1"/>
            <p:nvPr/>
          </p:nvSpPr>
          <p:spPr>
            <a:xfrm>
              <a:off x="5367382" y="3402513"/>
              <a:ext cx="792300" cy="732300"/>
            </a:xfrm>
            <a:prstGeom prst="rect">
              <a:avLst/>
            </a:prstGeom>
            <a:solidFill>
              <a:srgbClr val="F9CB9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pt-BR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DISTRITO FEDERAL</a:t>
              </a:r>
              <a:endParaRPr b="1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8" name="Google Shape;158;p15"/>
          <p:cNvSpPr txBox="1"/>
          <p:nvPr/>
        </p:nvSpPr>
        <p:spPr>
          <a:xfrm>
            <a:off x="262275" y="3354050"/>
            <a:ext cx="2417100" cy="13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REPÚBLICA É FORMA DE GOVERNO</a:t>
            </a:r>
            <a:endParaRPr b="0" i="0" sz="1300" u="none" cap="none" strike="noStrike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pt-BR" sz="1300" u="none" cap="none" strike="noStrik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FEDERALISMO É SISTEMA DE GOVERNO.</a:t>
            </a:r>
            <a:br>
              <a:rPr b="0" i="0" lang="pt-BR" sz="1300" u="none" cap="none" strike="noStrik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300" u="none" cap="none" strike="noStrike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Municípios são entes federativos</a:t>
            </a:r>
            <a:endParaRPr b="0" i="0" sz="1300" u="none" cap="none" strike="noStrike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5" title="cf88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2275" y="234525"/>
            <a:ext cx="1993482" cy="1993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6"/>
          <p:cNvSpPr txBox="1"/>
          <p:nvPr/>
        </p:nvSpPr>
        <p:spPr>
          <a:xfrm>
            <a:off x="431925" y="1304875"/>
            <a:ext cx="2628900" cy="46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 txBox="1"/>
          <p:nvPr>
            <p:ph idx="4294967295" type="body"/>
          </p:nvPr>
        </p:nvSpPr>
        <p:spPr>
          <a:xfrm>
            <a:off x="325275" y="2405150"/>
            <a:ext cx="28422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pt-BR" sz="2000">
                <a:solidFill>
                  <a:schemeClr val="lt1"/>
                </a:solidFill>
              </a:rPr>
              <a:t>Mapa político do Brasil</a:t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166" name="Google Shape;166;p16"/>
          <p:cNvGrpSpPr/>
          <p:nvPr/>
        </p:nvGrpSpPr>
        <p:grpSpPr>
          <a:xfrm>
            <a:off x="3320450" y="1304875"/>
            <a:ext cx="2632500" cy="3416400"/>
            <a:chOff x="3320450" y="1304875"/>
            <a:chExt cx="2632500" cy="3416400"/>
          </a:xfrm>
        </p:grpSpPr>
        <p:sp>
          <p:nvSpPr>
            <p:cNvPr id="167" name="Google Shape;167;p16"/>
            <p:cNvSpPr txBox="1"/>
            <p:nvPr/>
          </p:nvSpPr>
          <p:spPr>
            <a:xfrm>
              <a:off x="3324050" y="1304875"/>
              <a:ext cx="26289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332045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16"/>
          <p:cNvGrpSpPr/>
          <p:nvPr/>
        </p:nvGrpSpPr>
        <p:grpSpPr>
          <a:xfrm>
            <a:off x="6212550" y="1304875"/>
            <a:ext cx="2632500" cy="3416400"/>
            <a:chOff x="6212550" y="1304875"/>
            <a:chExt cx="2632500" cy="3416400"/>
          </a:xfrm>
        </p:grpSpPr>
        <p:sp>
          <p:nvSpPr>
            <p:cNvPr id="170" name="Google Shape;170;p16"/>
            <p:cNvSpPr/>
            <p:nvPr/>
          </p:nvSpPr>
          <p:spPr>
            <a:xfrm>
              <a:off x="6215400" y="1304875"/>
              <a:ext cx="2628900" cy="34164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 txBox="1"/>
            <p:nvPr/>
          </p:nvSpPr>
          <p:spPr>
            <a:xfrm>
              <a:off x="6212550" y="1304875"/>
              <a:ext cx="2632500" cy="46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2" name="Google Shape;1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7175" y="250525"/>
            <a:ext cx="5786599" cy="45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idx="4294967295" type="body"/>
          </p:nvPr>
        </p:nvSpPr>
        <p:spPr>
          <a:xfrm>
            <a:off x="228100" y="341650"/>
            <a:ext cx="3318600" cy="4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500">
                <a:solidFill>
                  <a:schemeClr val="lt1"/>
                </a:solidFill>
              </a:rPr>
              <a:t>Mapa político </a:t>
            </a:r>
            <a:endParaRPr sz="25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pt-BR" sz="2500">
                <a:solidFill>
                  <a:schemeClr val="lt1"/>
                </a:solidFill>
              </a:rPr>
              <a:t>dos Municípios do Brasil</a:t>
            </a:r>
            <a:endParaRPr sz="2500">
              <a:solidFill>
                <a:schemeClr val="lt1"/>
              </a:solidFill>
            </a:endParaRPr>
          </a:p>
        </p:txBody>
      </p:sp>
      <p:sp>
        <p:nvSpPr>
          <p:cNvPr id="178" name="Google Shape;178;p17"/>
          <p:cNvSpPr txBox="1"/>
          <p:nvPr/>
        </p:nvSpPr>
        <p:spPr>
          <a:xfrm>
            <a:off x="347950" y="1632075"/>
            <a:ext cx="3318600" cy="33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pt-BR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São 5.571 Municípios (IBGE 2024)</a:t>
            </a:r>
            <a:endParaRPr b="1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pt-BR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203.080.756 habitantes (IBGE 2022)</a:t>
            </a:r>
            <a:endParaRPr b="1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0" i="0" lang="pt-BR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Área territorial total: </a:t>
            </a:r>
            <a:r>
              <a:rPr b="1" i="0" lang="pt-BR" sz="2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8.509.379,576 km²</a:t>
            </a:r>
            <a:endParaRPr b="0" i="0" sz="2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9800" y="109225"/>
            <a:ext cx="4845150" cy="484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>
            <p:ph type="title"/>
          </p:nvPr>
        </p:nvSpPr>
        <p:spPr>
          <a:xfrm>
            <a:off x="272250" y="256350"/>
            <a:ext cx="8208300" cy="9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pt-BR"/>
              <a:t>Habitantes dos Municípios do Brasil</a:t>
            </a:r>
            <a:endParaRPr b="1"/>
          </a:p>
        </p:txBody>
      </p:sp>
      <p:pic>
        <p:nvPicPr>
          <p:cNvPr id="185" name="Google Shape;185;p18" title="Gráfico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9700" y="851150"/>
            <a:ext cx="5747751" cy="39875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6" name="Google Shape;186;p18"/>
          <p:cNvGraphicFramePr/>
          <p:nvPr/>
        </p:nvGraphicFramePr>
        <p:xfrm>
          <a:off x="272250" y="190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{8C6DBEC2-0A83-4D1E-A422-8A49A916CC3D}</a:tableStyleId>
              </a:tblPr>
              <a:tblGrid>
                <a:gridCol w="952500"/>
                <a:gridCol w="952500"/>
                <a:gridCol w="952500"/>
              </a:tblGrid>
              <a:tr h="2000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</a:rPr>
                        <a:t>BRASIL</a:t>
                      </a:r>
                      <a:endParaRPr b="1"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</a:rPr>
                        <a:t>5.571</a:t>
                      </a:r>
                      <a:endParaRPr b="1"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</a:rPr>
                        <a:t>%</a:t>
                      </a:r>
                      <a:endParaRPr b="1"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</a:rPr>
                        <a:t>HABITANTES</a:t>
                      </a:r>
                      <a:endParaRPr b="1"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</a:rPr>
                        <a:t>MUNICÍPIOS</a:t>
                      </a:r>
                      <a:endParaRPr b="1"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  <a:highlight>
                            <a:srgbClr val="C9DAF8"/>
                          </a:highlight>
                        </a:rPr>
                        <a:t>2,10%</a:t>
                      </a:r>
                      <a:endParaRPr b="1" sz="1000" u="none" cap="none" strike="noStrike">
                        <a:solidFill>
                          <a:srgbClr val="85200C"/>
                        </a:solidFill>
                        <a:highlight>
                          <a:srgbClr val="C9DAF8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&lt; 2 mil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117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  <a:highlight>
                            <a:srgbClr val="C9DAF8"/>
                          </a:highlight>
                        </a:rPr>
                        <a:t>21,02%</a:t>
                      </a:r>
                      <a:endParaRPr b="1" sz="1000" u="none" cap="none" strike="noStrike">
                        <a:solidFill>
                          <a:srgbClr val="85200C"/>
                        </a:solidFill>
                        <a:highlight>
                          <a:srgbClr val="C9DAF8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&lt; 5 &gt; 2 mil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  <a:highlight>
                            <a:schemeClr val="lt2"/>
                          </a:highlight>
                        </a:rPr>
                        <a:t>1.171</a:t>
                      </a:r>
                      <a:endParaRPr b="1" sz="1000" u="none" cap="none" strike="noStrike">
                        <a:solidFill>
                          <a:srgbClr val="85200C"/>
                        </a:solidFill>
                        <a:highlight>
                          <a:schemeClr val="lt2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  <a:highlight>
                            <a:srgbClr val="C9DAF8"/>
                          </a:highlight>
                        </a:rPr>
                        <a:t>21,18%</a:t>
                      </a:r>
                      <a:endParaRPr b="1" sz="1000" u="none" cap="none" strike="noStrike">
                        <a:solidFill>
                          <a:srgbClr val="85200C"/>
                        </a:solidFill>
                        <a:highlight>
                          <a:srgbClr val="C9DAF8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&lt; 10 &gt; 5 mil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  <a:highlight>
                            <a:schemeClr val="lt2"/>
                          </a:highlight>
                        </a:rPr>
                        <a:t>1.180</a:t>
                      </a:r>
                      <a:endParaRPr b="1" sz="1000" u="none" cap="none" strike="noStrike">
                        <a:solidFill>
                          <a:srgbClr val="85200C"/>
                        </a:solidFill>
                        <a:highlight>
                          <a:schemeClr val="lt2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  <a:highlight>
                            <a:srgbClr val="C9DAF8"/>
                          </a:highlight>
                        </a:rPr>
                        <a:t>24,34%</a:t>
                      </a:r>
                      <a:endParaRPr b="1" sz="1000" u="none" cap="none" strike="noStrike">
                        <a:solidFill>
                          <a:srgbClr val="85200C"/>
                        </a:solidFill>
                        <a:highlight>
                          <a:srgbClr val="C9DAF8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&lt; 20 &gt; 10 mil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  <a:highlight>
                            <a:schemeClr val="lt2"/>
                          </a:highlight>
                        </a:rPr>
                        <a:t>1.356</a:t>
                      </a:r>
                      <a:endParaRPr b="1" sz="1000" u="none" cap="none" strike="noStrike">
                        <a:solidFill>
                          <a:srgbClr val="85200C"/>
                        </a:solidFill>
                        <a:highlight>
                          <a:schemeClr val="lt2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  <a:highlight>
                            <a:srgbClr val="C9DAF8"/>
                          </a:highlight>
                        </a:rPr>
                        <a:t>10,18%</a:t>
                      </a:r>
                      <a:endParaRPr b="1" sz="1000" u="none" cap="none" strike="noStrike">
                        <a:solidFill>
                          <a:srgbClr val="85200C"/>
                        </a:solidFill>
                        <a:highlight>
                          <a:srgbClr val="C9DAF8"/>
                        </a:highlight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&lt; 30 &gt; 20 mil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567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5,91%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&lt; 40 &gt; 30 mil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329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3,16%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&lt; 50 &gt; 40 mil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176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6,09%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&lt; 100 &gt; 50 mil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339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5,17%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&lt; 500 &gt; 100 mil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288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0,86%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pt-BR" sz="1000" u="none" cap="none" strike="noStrike">
                          <a:solidFill>
                            <a:srgbClr val="85200C"/>
                          </a:solidFill>
                        </a:rPr>
                        <a:t>&gt; 500 mil</a:t>
                      </a:r>
                      <a:endParaRPr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1" lang="pt-BR" sz="1000" u="none" cap="none" strike="noStrike">
                          <a:solidFill>
                            <a:srgbClr val="85200C"/>
                          </a:solidFill>
                        </a:rPr>
                        <a:t>48</a:t>
                      </a:r>
                      <a:endParaRPr b="1" sz="10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0050"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pt-BR" sz="800" u="none" cap="none" strike="noStrike">
                          <a:solidFill>
                            <a:srgbClr val="85200C"/>
                          </a:solidFill>
                        </a:rPr>
                        <a:t>IBGE 1º DE JULHO DE 2024 (ESTIMATIVAS DA POPULAÇÃO RESIDENTE NOS MUNICÍPIOS)</a:t>
                      </a:r>
                      <a:endParaRPr sz="800" u="none" cap="none" strike="noStrike">
                        <a:solidFill>
                          <a:srgbClr val="85200C"/>
                        </a:solidFill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1106375" y="225300"/>
            <a:ext cx="71310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pt-BR"/>
              <a:t>As Casas da Tributação Municipal no Brasil</a:t>
            </a:r>
            <a:endParaRPr b="1"/>
          </a:p>
        </p:txBody>
      </p:sp>
      <p:sp>
        <p:nvSpPr>
          <p:cNvPr id="192" name="Google Shape;192;p19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9"/>
          <p:cNvSpPr/>
          <p:nvPr/>
        </p:nvSpPr>
        <p:spPr>
          <a:xfrm>
            <a:off x="5948502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863" y="2555347"/>
            <a:ext cx="3110225" cy="237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26438" y="2001325"/>
            <a:ext cx="2938565" cy="29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3013" y="779100"/>
            <a:ext cx="2271375" cy="3585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 txBox="1"/>
          <p:nvPr/>
        </p:nvSpPr>
        <p:spPr>
          <a:xfrm>
            <a:off x="3613050" y="4277575"/>
            <a:ext cx="22713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Municipal da Fazenda de São Paulo/SP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10 milhões de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5948500" y="1216225"/>
            <a:ext cx="2855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Municipal de Tributação de Natal/RN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750 mil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361975" y="1583600"/>
            <a:ext cx="2855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Municipal de Fazenda de Porto Velho/RO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400 mil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/>
          <p:nvPr>
            <p:ph type="title"/>
          </p:nvPr>
        </p:nvSpPr>
        <p:spPr>
          <a:xfrm>
            <a:off x="1279500" y="225300"/>
            <a:ext cx="72411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pt-BR"/>
              <a:t>As Casas da Tributação Municipal no Brasil</a:t>
            </a: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20" title="WhatsApp Image 2025-05-03 at 10.17.51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31583" y="833100"/>
            <a:ext cx="3879341" cy="258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 title="WhatsApp Image 2025-05-04 at 14.57.37.jpe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180" y="2657505"/>
            <a:ext cx="4832400" cy="222742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 txBox="1"/>
          <p:nvPr/>
        </p:nvSpPr>
        <p:spPr>
          <a:xfrm>
            <a:off x="834350" y="1934325"/>
            <a:ext cx="2067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Municipal de Tributação e Finanças de Caicó/RN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60 mil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6140950" y="3495713"/>
            <a:ext cx="26256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da Fazenda de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Foz do Iguaçu/PR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250 mil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 txBox="1"/>
          <p:nvPr>
            <p:ph type="title"/>
          </p:nvPr>
        </p:nvSpPr>
        <p:spPr>
          <a:xfrm>
            <a:off x="1179625" y="225300"/>
            <a:ext cx="73308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pt-BR"/>
              <a:t>As Casas da Tributação Municipal no Brasil</a:t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432350" y="1304875"/>
            <a:ext cx="2469300" cy="607800"/>
          </a:xfrm>
          <a:prstGeom prst="homePlat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1"/>
          <p:cNvSpPr/>
          <p:nvPr/>
        </p:nvSpPr>
        <p:spPr>
          <a:xfrm>
            <a:off x="5948502" y="1304875"/>
            <a:ext cx="2760600" cy="607800"/>
          </a:xfrm>
          <a:prstGeom prst="chevron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121875" lIns="121875" spcFirstLastPara="1" rIns="121875" wrap="square" tIns="1218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1" title="WhatsApp Image 2025-05-05 at 08.51.53.jpe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275" y="909024"/>
            <a:ext cx="1855875" cy="3325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1" title="IMG-20250506-WA0033.jp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2975" y="909025"/>
            <a:ext cx="2115700" cy="327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69187" y="1776700"/>
            <a:ext cx="3066424" cy="274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 txBox="1"/>
          <p:nvPr/>
        </p:nvSpPr>
        <p:spPr>
          <a:xfrm>
            <a:off x="3466288" y="1072338"/>
            <a:ext cx="2272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Municipal de Tributação de Goianinha/RN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 25 mil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86900" y="4234475"/>
            <a:ext cx="3000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Secretaria Municipal de Tributação de São Gonçalo do Amarante/RN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110 mil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6283175" y="4256725"/>
            <a:ext cx="261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Coordenadoria Municipal de 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Tributação de Lajes/RN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pt-BR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&gt; 9 mil hab.</a:t>
            </a:r>
            <a:endParaRPr b="1" i="0" sz="1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